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91" r:id="rId6"/>
    <p:sldId id="292" r:id="rId7"/>
    <p:sldId id="293" r:id="rId8"/>
    <p:sldId id="294" r:id="rId9"/>
    <p:sldId id="295" r:id="rId10"/>
    <p:sldId id="260" r:id="rId11"/>
    <p:sldId id="265" r:id="rId12"/>
    <p:sldId id="266" r:id="rId13"/>
    <p:sldId id="267" r:id="rId14"/>
    <p:sldId id="264" r:id="rId15"/>
    <p:sldId id="268" r:id="rId16"/>
    <p:sldId id="261" r:id="rId17"/>
    <p:sldId id="262" r:id="rId18"/>
    <p:sldId id="263" r:id="rId19"/>
    <p:sldId id="273" r:id="rId20"/>
    <p:sldId id="272" r:id="rId21"/>
    <p:sldId id="269" r:id="rId22"/>
    <p:sldId id="270" r:id="rId23"/>
    <p:sldId id="271"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CEE4A7-091A-476E-D821-CA79BB15F64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974C723C-547D-6E26-7F4A-40BE06A2C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55732C95-34BE-7E04-D2D8-6527518558E5}"/>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5" name="Alt Bilgi Yer Tutucusu 4">
            <a:extLst>
              <a:ext uri="{FF2B5EF4-FFF2-40B4-BE49-F238E27FC236}">
                <a16:creationId xmlns:a16="http://schemas.microsoft.com/office/drawing/2014/main" id="{CB8DF86E-9930-B64A-89E4-41CE56C9844D}"/>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0C40C1CC-6A56-FB4A-6419-65640C1F1F86}"/>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278734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6EA72C-ED67-63A0-B896-9617619696A7}"/>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1BEFF536-BF88-BD63-40C5-F4A3F76AD6B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9C63B708-47A7-D3F7-8E7A-B256D039A3C9}"/>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5" name="Alt Bilgi Yer Tutucusu 4">
            <a:extLst>
              <a:ext uri="{FF2B5EF4-FFF2-40B4-BE49-F238E27FC236}">
                <a16:creationId xmlns:a16="http://schemas.microsoft.com/office/drawing/2014/main" id="{2504F067-467A-8752-AC18-D3AF9592AAC6}"/>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12DA2574-17AD-1AB7-906F-FAFDB1A53DD1}"/>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2806113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9DF335-3469-E249-C380-80CCBE5057C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C69A8FDE-60AA-859F-0F1F-929E00EEE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9E6CB48-7EE8-D795-85E5-28772F940D7D}"/>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5" name="Alt Bilgi Yer Tutucusu 4">
            <a:extLst>
              <a:ext uri="{FF2B5EF4-FFF2-40B4-BE49-F238E27FC236}">
                <a16:creationId xmlns:a16="http://schemas.microsoft.com/office/drawing/2014/main" id="{1FE46C4A-1B30-D5CB-451C-6D9D270D2140}"/>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9D7F4211-1EE7-AF2C-A2B9-2890311DD438}"/>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4063033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250C7E-AAA0-0943-3F29-DD282A48E346}"/>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4E7A67C3-01E4-15C3-8A76-7479550CBE3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E9CC15E6-31B3-C7AC-DB24-8CDB87552BC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B8B921EA-619B-BF35-59B7-EE59C6615CE7}"/>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6" name="Alt Bilgi Yer Tutucusu 5">
            <a:extLst>
              <a:ext uri="{FF2B5EF4-FFF2-40B4-BE49-F238E27FC236}">
                <a16:creationId xmlns:a16="http://schemas.microsoft.com/office/drawing/2014/main" id="{F3355C28-8D1B-94A3-C722-BE52090296F2}"/>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7B4EE09A-79A0-1C2F-9A47-483CB33BF3DA}"/>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137628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A070A2-667D-A7DB-BB36-763D3803DFE9}"/>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081B8250-F779-8C4F-4038-1E8D341029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0DCA449-43F9-1162-50C0-565D8D87076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39845364-74A4-7B5A-AEE6-67798E1898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6BFD363-FF9E-299A-6EC5-5D893229B779}"/>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7BCD45A4-C32A-120C-C485-1EFEAF56000F}"/>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8" name="Alt Bilgi Yer Tutucusu 7">
            <a:extLst>
              <a:ext uri="{FF2B5EF4-FFF2-40B4-BE49-F238E27FC236}">
                <a16:creationId xmlns:a16="http://schemas.microsoft.com/office/drawing/2014/main" id="{48D2CAD0-C214-1E37-9B8C-106D63A4C294}"/>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9AB5AEF4-3B32-0C7F-379B-D94FF11B2713}"/>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1548841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9F458E-C76B-8899-305D-3B870BF38AF0}"/>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B6225E7A-ECF6-FF82-35C9-FB89D2E57524}"/>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4" name="Alt Bilgi Yer Tutucusu 3">
            <a:extLst>
              <a:ext uri="{FF2B5EF4-FFF2-40B4-BE49-F238E27FC236}">
                <a16:creationId xmlns:a16="http://schemas.microsoft.com/office/drawing/2014/main" id="{D8A1319C-23B7-7776-721D-E5AAA39E6208}"/>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8C3E6DB7-2BB7-5CED-ADB2-64DEDE922A96}"/>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1245240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79E0A7C-1B57-5F9F-FE1C-91461BBD2447}"/>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3" name="Alt Bilgi Yer Tutucusu 2">
            <a:extLst>
              <a:ext uri="{FF2B5EF4-FFF2-40B4-BE49-F238E27FC236}">
                <a16:creationId xmlns:a16="http://schemas.microsoft.com/office/drawing/2014/main" id="{0A454D19-6719-B7BA-79A9-A21321D82EBE}"/>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95F62689-A56B-08B0-F949-DD4B7146DB2F}"/>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34466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0A6A1A-DF06-25B0-0C54-6790D34C496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5775FC40-F52D-0D7A-57F7-C28D545EAF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5BD6DE26-98BD-E5D0-6DA0-4DE280B01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3C24EA1-EE5A-64A1-2328-28DA418789A7}"/>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6" name="Alt Bilgi Yer Tutucusu 5">
            <a:extLst>
              <a:ext uri="{FF2B5EF4-FFF2-40B4-BE49-F238E27FC236}">
                <a16:creationId xmlns:a16="http://schemas.microsoft.com/office/drawing/2014/main" id="{596F42E5-8788-2A48-58BE-92C70322F3DE}"/>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EF795FEB-8E64-AB75-9BE4-112901AE39E2}"/>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70957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4B34F5-5F10-B72D-280E-8ADF0B8B49D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083AAFCE-8764-4CDB-FA5E-434D16FE02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0E8A52EB-3CDC-76D0-5D74-6257380DA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46CE5BB-CF9F-D78E-23E5-888B601C802A}"/>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6" name="Alt Bilgi Yer Tutucusu 5">
            <a:extLst>
              <a:ext uri="{FF2B5EF4-FFF2-40B4-BE49-F238E27FC236}">
                <a16:creationId xmlns:a16="http://schemas.microsoft.com/office/drawing/2014/main" id="{F4EC578C-70B6-2C10-8BD0-15BBE8C2E320}"/>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50A2B92E-91EE-A429-2C4A-B6C90C0E1436}"/>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675449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C08DF1-D3B2-06AB-CC38-6813F44882CC}"/>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2BBDDEE2-513B-0186-3FDA-8327EF70285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88533529-3542-A344-BF36-0535CDD739DF}"/>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5" name="Alt Bilgi Yer Tutucusu 4">
            <a:extLst>
              <a:ext uri="{FF2B5EF4-FFF2-40B4-BE49-F238E27FC236}">
                <a16:creationId xmlns:a16="http://schemas.microsoft.com/office/drawing/2014/main" id="{1CE2DDD3-D5AF-6CAE-44D5-D9230DD83C20}"/>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4AE2FC01-3DDD-B389-3A0C-C3FEA39FE9C0}"/>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328092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6D3BB31-D481-CC5E-8B7D-27BA2444468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E3ABDAB5-C183-9FAC-9175-D44E287CD8CD}"/>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E44A042F-9405-41E1-296F-26A3993E0BE5}"/>
              </a:ext>
            </a:extLst>
          </p:cNvPr>
          <p:cNvSpPr>
            <a:spLocks noGrp="1"/>
          </p:cNvSpPr>
          <p:nvPr>
            <p:ph type="dt" sz="half" idx="10"/>
          </p:nvPr>
        </p:nvSpPr>
        <p:spPr/>
        <p:txBody>
          <a:bodyPr/>
          <a:lstStyle/>
          <a:p>
            <a:fld id="{A87706AB-773C-45E8-82DF-91FA2FFEDA86}" type="datetimeFigureOut">
              <a:rPr lang="en-US" smtClean="0"/>
              <a:t>11/12/2023</a:t>
            </a:fld>
            <a:endParaRPr lang="en-US"/>
          </a:p>
        </p:txBody>
      </p:sp>
      <p:sp>
        <p:nvSpPr>
          <p:cNvPr id="5" name="Alt Bilgi Yer Tutucusu 4">
            <a:extLst>
              <a:ext uri="{FF2B5EF4-FFF2-40B4-BE49-F238E27FC236}">
                <a16:creationId xmlns:a16="http://schemas.microsoft.com/office/drawing/2014/main" id="{0BCCE5CE-766C-734F-3348-5C00234A730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1F0EDB4E-81F9-CD80-D0A1-ADB342C4F26C}"/>
              </a:ext>
            </a:extLst>
          </p:cNvPr>
          <p:cNvSpPr>
            <a:spLocks noGrp="1"/>
          </p:cNvSpPr>
          <p:nvPr>
            <p:ph type="sldNum" sz="quarter" idx="12"/>
          </p:nvPr>
        </p:nvSpPr>
        <p:spPr/>
        <p:txBody>
          <a:bodyPr/>
          <a:lstStyle/>
          <a:p>
            <a:fld id="{79E4D3C8-8568-4E60-9D47-60CCB869BC4E}" type="slidenum">
              <a:rPr lang="en-US" smtClean="0"/>
              <a:t>‹#›</a:t>
            </a:fld>
            <a:endParaRPr lang="en-US"/>
          </a:p>
        </p:txBody>
      </p:sp>
    </p:spTree>
    <p:extLst>
      <p:ext uri="{BB962C8B-B14F-4D97-AF65-F5344CB8AC3E}">
        <p14:creationId xmlns:p14="http://schemas.microsoft.com/office/powerpoint/2010/main" val="2578310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FC387DF-2865-4CF8-DD4D-889F6ADA6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B56AA225-E04D-C4CC-C8CF-E79E3C26C1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16E10A1D-3331-B9DB-292F-31C4156BFE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7706AB-773C-45E8-82DF-91FA2FFEDA86}" type="datetimeFigureOut">
              <a:rPr lang="en-US" smtClean="0"/>
              <a:t>11/12/2023</a:t>
            </a:fld>
            <a:endParaRPr lang="en-US"/>
          </a:p>
        </p:txBody>
      </p:sp>
      <p:sp>
        <p:nvSpPr>
          <p:cNvPr id="5" name="Alt Bilgi Yer Tutucusu 4">
            <a:extLst>
              <a:ext uri="{FF2B5EF4-FFF2-40B4-BE49-F238E27FC236}">
                <a16:creationId xmlns:a16="http://schemas.microsoft.com/office/drawing/2014/main" id="{3B534674-B370-705E-899C-A7F5AD3B9E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731B3E5D-63AD-E68B-27B8-CEAB4713CF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4D3C8-8568-4E60-9D47-60CCB869BC4E}" type="slidenum">
              <a:rPr lang="en-US" smtClean="0"/>
              <a:t>‹#›</a:t>
            </a:fld>
            <a:endParaRPr lang="en-US"/>
          </a:p>
        </p:txBody>
      </p:sp>
    </p:spTree>
    <p:extLst>
      <p:ext uri="{BB962C8B-B14F-4D97-AF65-F5344CB8AC3E}">
        <p14:creationId xmlns:p14="http://schemas.microsoft.com/office/powerpoint/2010/main" val="2161696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8D2479-1245-E2E6-CF77-FEE62FCCA36E}"/>
              </a:ext>
            </a:extLst>
          </p:cNvPr>
          <p:cNvSpPr>
            <a:spLocks noGrp="1"/>
          </p:cNvSpPr>
          <p:nvPr>
            <p:ph type="ctrTitle"/>
          </p:nvPr>
        </p:nvSpPr>
        <p:spPr/>
        <p:txBody>
          <a:bodyPr/>
          <a:lstStyle/>
          <a:p>
            <a:r>
              <a:rPr lang="tr-TR" dirty="0" err="1"/>
              <a:t>Lost</a:t>
            </a:r>
            <a:r>
              <a:rPr lang="tr-TR" dirty="0"/>
              <a:t> </a:t>
            </a:r>
            <a:r>
              <a:rPr lang="tr-TR" dirty="0" err="1"/>
              <a:t>Generation</a:t>
            </a:r>
            <a:r>
              <a:rPr lang="tr-TR" dirty="0"/>
              <a:t> Writer</a:t>
            </a:r>
            <a:endParaRPr lang="en-US" dirty="0"/>
          </a:p>
        </p:txBody>
      </p:sp>
      <p:sp>
        <p:nvSpPr>
          <p:cNvPr id="3" name="Alt Başlık 2">
            <a:extLst>
              <a:ext uri="{FF2B5EF4-FFF2-40B4-BE49-F238E27FC236}">
                <a16:creationId xmlns:a16="http://schemas.microsoft.com/office/drawing/2014/main" id="{DEDE16F7-2D01-D3A5-2C43-D8242D3434F8}"/>
              </a:ext>
            </a:extLst>
          </p:cNvPr>
          <p:cNvSpPr>
            <a:spLocks noGrp="1"/>
          </p:cNvSpPr>
          <p:nvPr>
            <p:ph type="subTitle" idx="1"/>
          </p:nvPr>
        </p:nvSpPr>
        <p:spPr/>
        <p:txBody>
          <a:bodyPr>
            <a:normAutofit/>
          </a:bodyPr>
          <a:lstStyle/>
          <a:p>
            <a:r>
              <a:rPr lang="tr-TR" sz="4800" dirty="0"/>
              <a:t>Ernest Hemingway</a:t>
            </a:r>
            <a:endParaRPr lang="en-US" sz="4800" dirty="0"/>
          </a:p>
        </p:txBody>
      </p:sp>
    </p:spTree>
    <p:extLst>
      <p:ext uri="{BB962C8B-B14F-4D97-AF65-F5344CB8AC3E}">
        <p14:creationId xmlns:p14="http://schemas.microsoft.com/office/powerpoint/2010/main" val="2483966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1489BC-7886-85AF-1328-F1956155E75F}"/>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A855A0BC-43AF-30C2-4503-99BE53BC32C4}"/>
              </a:ext>
            </a:extLst>
          </p:cNvPr>
          <p:cNvSpPr>
            <a:spLocks noGrp="1"/>
          </p:cNvSpPr>
          <p:nvPr>
            <p:ph idx="1"/>
          </p:nvPr>
        </p:nvSpPr>
        <p:spPr/>
        <p:txBody>
          <a:bodyPr>
            <a:normAutofit lnSpcReduction="10000"/>
          </a:bodyPr>
          <a:lstStyle/>
          <a:p>
            <a:r>
              <a:rPr lang="en-US" sz="1800" b="0" i="1" dirty="0">
                <a:solidFill>
                  <a:srgbClr val="000000"/>
                </a:solidFill>
                <a:effectLst/>
                <a:latin typeface="TimesNewRomanPS-ItalicMT"/>
              </a:rPr>
              <a:t>Ernest Miller Hemingway was born in Oak Park,</a:t>
            </a:r>
            <a:r>
              <a:rPr lang="tr-TR" sz="1800" b="0" i="1" dirty="0">
                <a:solidFill>
                  <a:srgbClr val="000000"/>
                </a:solidFill>
                <a:effectLst/>
                <a:latin typeface="TimesNewRomanPS-ItalicMT"/>
              </a:rPr>
              <a:t> </a:t>
            </a:r>
            <a:r>
              <a:rPr lang="en-US" sz="1800" b="0" i="1" dirty="0">
                <a:solidFill>
                  <a:srgbClr val="000000"/>
                </a:solidFill>
                <a:effectLst/>
                <a:latin typeface="TimesNewRomanPS-ItalicMT"/>
              </a:rPr>
              <a:t>Illinois, an affluent suburb of</a:t>
            </a:r>
            <a:r>
              <a:rPr lang="tr-TR" sz="1800" b="0" i="1" dirty="0">
                <a:solidFill>
                  <a:srgbClr val="000000"/>
                </a:solidFill>
                <a:effectLst/>
                <a:latin typeface="TimesNewRomanPS-ItalicMT"/>
              </a:rPr>
              <a:t> </a:t>
            </a:r>
            <a:r>
              <a:rPr lang="en-US" sz="1800" b="0" i="1" dirty="0">
                <a:solidFill>
                  <a:srgbClr val="000000"/>
                </a:solidFill>
                <a:effectLst/>
                <a:latin typeface="TimesNewRomanPS-ItalicMT"/>
              </a:rPr>
              <a:t>Chicago, the son of</a:t>
            </a:r>
            <a:br>
              <a:rPr lang="en-US" sz="1800" b="0" i="1" dirty="0">
                <a:solidFill>
                  <a:srgbClr val="000000"/>
                </a:solidFill>
                <a:effectLst/>
                <a:latin typeface="TimesNewRomanPS-ItalicMT"/>
              </a:rPr>
            </a:br>
            <a:r>
              <a:rPr lang="en-US" sz="1800" b="0" i="1" dirty="0">
                <a:solidFill>
                  <a:srgbClr val="000000"/>
                </a:solidFill>
                <a:effectLst/>
                <a:latin typeface="TimesNewRomanPS-ItalicMT"/>
              </a:rPr>
              <a:t>a doctor who introduced his son to the outdoors.</a:t>
            </a:r>
            <a:r>
              <a:rPr lang="en-US" dirty="0"/>
              <a:t> </a:t>
            </a:r>
            <a:endParaRPr lang="tr-TR" dirty="0"/>
          </a:p>
          <a:p>
            <a:r>
              <a:rPr lang="en-US" sz="1800" b="0" i="1" dirty="0">
                <a:solidFill>
                  <a:srgbClr val="000000"/>
                </a:solidFill>
                <a:effectLst/>
                <a:latin typeface="TimesNewRomanPS-ItalicMT"/>
              </a:rPr>
              <a:t>Hunting and fishing remained Hemingway's lifelong passions, and they appear in many of his stories and novels.</a:t>
            </a:r>
            <a:endParaRPr lang="tr-TR" sz="1800" b="0" i="1" dirty="0">
              <a:solidFill>
                <a:srgbClr val="000000"/>
              </a:solidFill>
              <a:effectLst/>
              <a:latin typeface="TimesNewRomanPS-ItalicMT"/>
            </a:endParaRPr>
          </a:p>
          <a:p>
            <a:r>
              <a:rPr lang="en-US" dirty="0"/>
              <a:t>Hemingway published a weekly column for his high school newspaper and contributed poems to the school magazine.</a:t>
            </a:r>
            <a:endParaRPr lang="tr-TR" dirty="0"/>
          </a:p>
          <a:p>
            <a:r>
              <a:rPr lang="en-US" dirty="0"/>
              <a:t>Instead of attending college, he worked as a junior reporter for the Kansas City Star. This early experience in daily journalism, where simplicity, objectivity, and immediacy were required, affected his mature writing style.</a:t>
            </a:r>
            <a:br>
              <a:rPr lang="en-US" dirty="0"/>
            </a:br>
            <a:br>
              <a:rPr lang="en-US" dirty="0"/>
            </a:br>
            <a:endParaRPr lang="en-US" dirty="0"/>
          </a:p>
        </p:txBody>
      </p:sp>
    </p:spTree>
    <p:extLst>
      <p:ext uri="{BB962C8B-B14F-4D97-AF65-F5344CB8AC3E}">
        <p14:creationId xmlns:p14="http://schemas.microsoft.com/office/powerpoint/2010/main" val="2101131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15833C-22D9-0751-2E6E-265DC0D4A3B2}"/>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7FFBB3DF-B01B-590E-A73F-838236450F86}"/>
              </a:ext>
            </a:extLst>
          </p:cNvPr>
          <p:cNvSpPr>
            <a:spLocks noGrp="1"/>
          </p:cNvSpPr>
          <p:nvPr>
            <p:ph idx="1"/>
          </p:nvPr>
        </p:nvSpPr>
        <p:spPr/>
        <p:txBody>
          <a:bodyPr/>
          <a:lstStyle/>
          <a:p>
            <a:r>
              <a:rPr lang="en-US" dirty="0"/>
              <a:t>Before America entered World War I, Hemingway, who was still in his teens, wanted to watch the fighting firsthand.</a:t>
            </a:r>
          </a:p>
          <a:p>
            <a:r>
              <a:rPr lang="en-US" dirty="0"/>
              <a:t>He volunteered as a Red Cross ambulance driver after being repeatedly rejected for Allied military service due to a faulty eye. He served in Italy, and in 1918, he was critically injured in both legs by shrapnel while bringing supplies to front-line troops.</a:t>
            </a:r>
            <a:endParaRPr lang="tr-TR" dirty="0"/>
          </a:p>
          <a:p>
            <a:r>
              <a:rPr lang="en-US" dirty="0"/>
              <a:t>Following a period of recuperation in Milan, which subsequently served as inspiration for his fictional works, Hemingway returned to his home town. However, he encountered challenges in readapting to his life before to the war.</a:t>
            </a:r>
          </a:p>
        </p:txBody>
      </p:sp>
    </p:spTree>
    <p:extLst>
      <p:ext uri="{BB962C8B-B14F-4D97-AF65-F5344CB8AC3E}">
        <p14:creationId xmlns:p14="http://schemas.microsoft.com/office/powerpoint/2010/main" val="203413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CB2CAA-FC43-C09D-88CB-C0C3DA5C32C8}"/>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90FF3264-8180-3679-5ACC-F66BDC1E42B7}"/>
              </a:ext>
            </a:extLst>
          </p:cNvPr>
          <p:cNvSpPr>
            <a:spLocks noGrp="1"/>
          </p:cNvSpPr>
          <p:nvPr>
            <p:ph idx="1"/>
          </p:nvPr>
        </p:nvSpPr>
        <p:spPr/>
        <p:txBody>
          <a:bodyPr/>
          <a:lstStyle/>
          <a:p>
            <a:r>
              <a:rPr lang="en-US" dirty="0"/>
              <a:t>Hemingway began writing fiction seriously again, but he was forced to work in journalism to support himself. After his first marriage in 1921, Hemingway and his young wife relocated to Paris, where he worked as a journalist for the Toronto Star.</a:t>
            </a:r>
            <a:endParaRPr lang="tr-TR" dirty="0"/>
          </a:p>
          <a:p>
            <a:r>
              <a:rPr lang="en-US" dirty="0"/>
              <a:t>Hemingway slowly developed the short, accurate, and simple style that would change the direction of modern American fiction. He was influenced by both the classic authors he read with great care, like Chekhov and Tolstoy, and the Modernists he met in Paris, like Gertrude Stein and Ezra Pound.</a:t>
            </a:r>
          </a:p>
        </p:txBody>
      </p:sp>
    </p:spTree>
    <p:extLst>
      <p:ext uri="{BB962C8B-B14F-4D97-AF65-F5344CB8AC3E}">
        <p14:creationId xmlns:p14="http://schemas.microsoft.com/office/powerpoint/2010/main" val="111204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C4A421-3F20-1DD4-0DA3-B90FBA3EF0C2}"/>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2A1FA088-E723-9013-5490-32A5DCB59F5E}"/>
              </a:ext>
            </a:extLst>
          </p:cNvPr>
          <p:cNvSpPr>
            <a:spLocks noGrp="1"/>
          </p:cNvSpPr>
          <p:nvPr>
            <p:ph idx="1"/>
          </p:nvPr>
        </p:nvSpPr>
        <p:spPr/>
        <p:txBody>
          <a:bodyPr/>
          <a:lstStyle/>
          <a:p>
            <a:r>
              <a:rPr lang="en-US" dirty="0"/>
              <a:t>With the rise of technological advancement and the prevailing effect of disillusionment after the First World War, the Modernism movement quickly spread, especially in the United States</a:t>
            </a:r>
            <a:r>
              <a:rPr lang="tr-TR" dirty="0"/>
              <a:t>.</a:t>
            </a:r>
          </a:p>
          <a:p>
            <a:r>
              <a:rPr lang="en-US" dirty="0"/>
              <a:t>During the 1920s, a group of artists, especially writers, had been deeply affected by the war and the disillusionment it caused, and they moved to Paris as expatriates. Coined as the “Lost Generation,” they represented a generation who had either been on the battlefronts or been affected by being a </a:t>
            </a:r>
            <a:r>
              <a:rPr lang="en-US" dirty="0" err="1"/>
              <a:t>homefront</a:t>
            </a:r>
            <a:r>
              <a:rPr lang="en-US" dirty="0"/>
              <a:t> civilian.</a:t>
            </a:r>
          </a:p>
          <a:p>
            <a:endParaRPr lang="en-US" dirty="0"/>
          </a:p>
        </p:txBody>
      </p:sp>
    </p:spTree>
    <p:extLst>
      <p:ext uri="{BB962C8B-B14F-4D97-AF65-F5344CB8AC3E}">
        <p14:creationId xmlns:p14="http://schemas.microsoft.com/office/powerpoint/2010/main" val="3907074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A9AEC8-8BE0-6013-8C8B-64F6B8BEA11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0774682F-60D5-49E7-632A-D6A56D0EE7C3}"/>
              </a:ext>
            </a:extLst>
          </p:cNvPr>
          <p:cNvSpPr>
            <a:spLocks noGrp="1"/>
          </p:cNvSpPr>
          <p:nvPr>
            <p:ph idx="1"/>
          </p:nvPr>
        </p:nvSpPr>
        <p:spPr/>
        <p:txBody>
          <a:bodyPr/>
          <a:lstStyle/>
          <a:p>
            <a:r>
              <a:rPr lang="en-US" dirty="0"/>
              <a:t>They represented a group within a generation who came out of age around the same period as World War I.</a:t>
            </a:r>
            <a:endParaRPr lang="tr-TR" dirty="0"/>
          </a:p>
          <a:p>
            <a:r>
              <a:rPr lang="en-US" dirty="0"/>
              <a:t> They were considered lost in the sense that they had lost all their belief in old, traditional values, which in turn made them disoriented, aimless, and alienated. </a:t>
            </a:r>
            <a:endParaRPr lang="tr-TR" dirty="0"/>
          </a:p>
          <a:p>
            <a:r>
              <a:rPr lang="en-US" dirty="0"/>
              <a:t>The inherited values of the pre-war era were no longer relevant to the post-war era. </a:t>
            </a:r>
            <a:endParaRPr lang="tr-TR" dirty="0"/>
          </a:p>
          <a:p>
            <a:r>
              <a:rPr lang="en-US" dirty="0"/>
              <a:t>What was once considered to be courageous, nationalist, or patriotic, had no meaning after the war because of the massive scale of death and its impact</a:t>
            </a:r>
            <a:r>
              <a:rPr lang="tr-TR" dirty="0"/>
              <a:t>.</a:t>
            </a:r>
            <a:endParaRPr lang="en-US" dirty="0"/>
          </a:p>
        </p:txBody>
      </p:sp>
    </p:spTree>
    <p:extLst>
      <p:ext uri="{BB962C8B-B14F-4D97-AF65-F5344CB8AC3E}">
        <p14:creationId xmlns:p14="http://schemas.microsoft.com/office/powerpoint/2010/main" val="326946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605517-3453-1903-9849-0C0973F5AFC8}"/>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B30CE97E-F869-9DA6-39A0-6399BBF8F4A0}"/>
              </a:ext>
            </a:extLst>
          </p:cNvPr>
          <p:cNvSpPr>
            <a:spLocks noGrp="1"/>
          </p:cNvSpPr>
          <p:nvPr>
            <p:ph idx="1"/>
          </p:nvPr>
        </p:nvSpPr>
        <p:spPr/>
        <p:txBody>
          <a:bodyPr/>
          <a:lstStyle/>
          <a:p>
            <a:r>
              <a:rPr lang="en-US" dirty="0"/>
              <a:t>The Lost Generation had a strong reaction against it, because after seeing death on a massive scale, what was left behind was nothing but the reality of pain and, for them, nothing could no longer overcome this reality of pain. </a:t>
            </a:r>
          </a:p>
        </p:txBody>
      </p:sp>
    </p:spTree>
    <p:extLst>
      <p:ext uri="{BB962C8B-B14F-4D97-AF65-F5344CB8AC3E}">
        <p14:creationId xmlns:p14="http://schemas.microsoft.com/office/powerpoint/2010/main" val="4205054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EBDA5B-DF19-5927-9FB8-43FEBF8B789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BC9538B9-D24C-7901-9A3B-D7E104630BF7}"/>
              </a:ext>
            </a:extLst>
          </p:cNvPr>
          <p:cNvSpPr>
            <a:spLocks noGrp="1"/>
          </p:cNvSpPr>
          <p:nvPr>
            <p:ph idx="1"/>
          </p:nvPr>
        </p:nvSpPr>
        <p:spPr/>
        <p:txBody>
          <a:bodyPr>
            <a:normAutofit lnSpcReduction="10000"/>
          </a:bodyPr>
          <a:lstStyle/>
          <a:p>
            <a:r>
              <a:rPr lang="en-US" dirty="0"/>
              <a:t>As a result, the Lost Generation tried new ways to cope with their new life in the post-war era, where they had lost all the things they had known. </a:t>
            </a:r>
            <a:endParaRPr lang="tr-TR" dirty="0"/>
          </a:p>
          <a:p>
            <a:r>
              <a:rPr lang="en-US" dirty="0"/>
              <a:t>They drank heavily, they became increasingly hedonistic and materialistic. </a:t>
            </a:r>
            <a:endParaRPr lang="tr-TR" dirty="0"/>
          </a:p>
          <a:p>
            <a:r>
              <a:rPr lang="en-US" dirty="0"/>
              <a:t>They became emotionally barren from all that pain.</a:t>
            </a:r>
            <a:endParaRPr lang="tr-TR" dirty="0"/>
          </a:p>
          <a:p>
            <a:r>
              <a:rPr lang="en-US" dirty="0"/>
              <a:t> Besides that, they also tried new ways to experiment with their works of art, because the pre-war expressions had no longer any meaning in the post-war world. They needed new ways to express this new, lost reality which was full of alienation, loss, and disillusionment. </a:t>
            </a:r>
          </a:p>
        </p:txBody>
      </p:sp>
    </p:spTree>
    <p:extLst>
      <p:ext uri="{BB962C8B-B14F-4D97-AF65-F5344CB8AC3E}">
        <p14:creationId xmlns:p14="http://schemas.microsoft.com/office/powerpoint/2010/main" val="78756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A2D411-C917-7F39-E835-87940EE80833}"/>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E84A0C2F-83A2-3159-9197-B857186D5FDB}"/>
              </a:ext>
            </a:extLst>
          </p:cNvPr>
          <p:cNvSpPr>
            <a:spLocks noGrp="1"/>
          </p:cNvSpPr>
          <p:nvPr>
            <p:ph idx="1"/>
          </p:nvPr>
        </p:nvSpPr>
        <p:spPr/>
        <p:txBody>
          <a:bodyPr/>
          <a:lstStyle/>
          <a:p>
            <a:r>
              <a:rPr lang="en-US" dirty="0"/>
              <a:t>As one of the notable writers of the Lost Generation, Ernest Hemingway was one of the leading figures to create a new, distinctive style that was differentiated from the old, traditional, and elaborated style of pre-war Victorian prose.</a:t>
            </a:r>
          </a:p>
        </p:txBody>
      </p:sp>
    </p:spTree>
    <p:extLst>
      <p:ext uri="{BB962C8B-B14F-4D97-AF65-F5344CB8AC3E}">
        <p14:creationId xmlns:p14="http://schemas.microsoft.com/office/powerpoint/2010/main" val="2011218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8881C3-11DF-0949-2B8E-F4EE62CB35D9}"/>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18CD4D76-44F3-42EC-9EF8-926205578D04}"/>
              </a:ext>
            </a:extLst>
          </p:cNvPr>
          <p:cNvSpPr>
            <a:spLocks noGrp="1"/>
          </p:cNvSpPr>
          <p:nvPr>
            <p:ph idx="1"/>
          </p:nvPr>
        </p:nvSpPr>
        <p:spPr/>
        <p:txBody>
          <a:bodyPr>
            <a:normAutofit/>
          </a:bodyPr>
          <a:lstStyle/>
          <a:p>
            <a:r>
              <a:rPr lang="en-US" dirty="0"/>
              <a:t>Hemingway's famed literary style includes Ezra Pound's concept of the "Imagist" method, which requires "direct treatment of the 'thing" and "the use of no word that does not contribute to the total design.«</a:t>
            </a:r>
            <a:endParaRPr lang="tr-TR" dirty="0"/>
          </a:p>
          <a:p>
            <a:endParaRPr lang="tr-TR" dirty="0"/>
          </a:p>
          <a:p>
            <a:pPr marL="0" indent="0">
              <a:buNone/>
            </a:pPr>
            <a:endParaRPr lang="tr-TR" dirty="0"/>
          </a:p>
          <a:p>
            <a:r>
              <a:rPr lang="en-US" sz="1800" b="0" i="1" dirty="0">
                <a:solidFill>
                  <a:srgbClr val="000000"/>
                </a:solidFill>
                <a:effectLst/>
                <a:latin typeface="TimesNewRomanPS-ItalicMT"/>
              </a:rPr>
              <a:t>(Hemingway commented about</a:t>
            </a:r>
            <a:r>
              <a:rPr lang="tr-TR" sz="1800" b="0" i="1" dirty="0">
                <a:solidFill>
                  <a:srgbClr val="000000"/>
                </a:solidFill>
                <a:effectLst/>
                <a:latin typeface="TimesNewRomanPS-ItalicMT"/>
              </a:rPr>
              <a:t> </a:t>
            </a:r>
            <a:r>
              <a:rPr lang="en-US" sz="1800" b="0" i="1" dirty="0">
                <a:solidFill>
                  <a:srgbClr val="000000"/>
                </a:solidFill>
                <a:effectLst/>
                <a:latin typeface="TimesNewRomanPS-ItalicMT"/>
              </a:rPr>
              <a:t>Pound, “He's teaching me to write, and I'm teaching him to box. ”) </a:t>
            </a:r>
            <a:endParaRPr lang="tr-TR" sz="1800" b="0" i="1" dirty="0">
              <a:solidFill>
                <a:srgbClr val="000000"/>
              </a:solidFill>
              <a:effectLst/>
              <a:latin typeface="TimesNewRomanPS-ItalicMT"/>
            </a:endParaRPr>
          </a:p>
          <a:p>
            <a:r>
              <a:rPr lang="en-US" sz="1800" b="0" i="1" dirty="0">
                <a:solidFill>
                  <a:srgbClr val="000000"/>
                </a:solidFill>
                <a:effectLst/>
                <a:latin typeface="TimesNewRomanPS-ItalicMT"/>
              </a:rPr>
              <a:t>Hemingway</a:t>
            </a:r>
            <a:r>
              <a:rPr lang="tr-TR" sz="1800" b="0" i="1" dirty="0">
                <a:solidFill>
                  <a:srgbClr val="000000"/>
                </a:solidFill>
                <a:effectLst/>
                <a:latin typeface="TimesNewRomanPS-ItalicMT"/>
              </a:rPr>
              <a:t>’</a:t>
            </a:r>
            <a:r>
              <a:rPr lang="en-US" sz="1800" b="0" i="1" dirty="0">
                <a:solidFill>
                  <a:srgbClr val="000000"/>
                </a:solidFill>
                <a:effectLst/>
                <a:latin typeface="TimesNewRomanPS-ItalicMT"/>
              </a:rPr>
              <a:t>s</a:t>
            </a:r>
            <a:r>
              <a:rPr lang="tr-TR" sz="1800" b="0" i="1" dirty="0">
                <a:solidFill>
                  <a:srgbClr val="000000"/>
                </a:solidFill>
                <a:effectLst/>
                <a:latin typeface="TimesNewRomanPS-ItalicMT"/>
              </a:rPr>
              <a:t> </a:t>
            </a:r>
            <a:r>
              <a:rPr lang="en-US" sz="1800" b="0" i="1" dirty="0">
                <a:solidFill>
                  <a:srgbClr val="000000"/>
                </a:solidFill>
                <a:effectLst/>
                <a:latin typeface="TimesNewRomanPS-ItalicMT"/>
              </a:rPr>
              <a:t>creative work was</a:t>
            </a:r>
            <a:r>
              <a:rPr lang="tr-TR" sz="1800" b="0" i="1" dirty="0">
                <a:solidFill>
                  <a:srgbClr val="000000"/>
                </a:solidFill>
                <a:effectLst/>
                <a:latin typeface="TimesNewRomanPS-ItalicMT"/>
              </a:rPr>
              <a:t> </a:t>
            </a:r>
            <a:r>
              <a:rPr lang="en-US" sz="1800" b="0" i="1" dirty="0">
                <a:solidFill>
                  <a:srgbClr val="000000"/>
                </a:solidFill>
                <a:effectLst/>
                <a:latin typeface="TimesNewRomanPS-ItalicMT"/>
              </a:rPr>
              <a:t>first</a:t>
            </a:r>
            <a:r>
              <a:rPr lang="tr-TR" sz="1800" b="0" i="1" dirty="0">
                <a:solidFill>
                  <a:srgbClr val="000000"/>
                </a:solidFill>
                <a:effectLst/>
                <a:latin typeface="TimesNewRomanPS-ItalicMT"/>
              </a:rPr>
              <a:t> </a:t>
            </a:r>
            <a:r>
              <a:rPr lang="en-US" sz="1800" b="0" i="1" dirty="0">
                <a:solidFill>
                  <a:srgbClr val="000000"/>
                </a:solidFill>
                <a:effectLst/>
                <a:latin typeface="TimesNewRomanPS-ItalicMT"/>
              </a:rPr>
              <a:t>published in </a:t>
            </a:r>
            <a:r>
              <a:rPr lang="en-US" sz="1800" b="0" i="0" dirty="0">
                <a:solidFill>
                  <a:srgbClr val="000000"/>
                </a:solidFill>
                <a:effectLst/>
                <a:latin typeface="TimesNewRomanPSMT"/>
              </a:rPr>
              <a:t>Three Stories and Ten Poems </a:t>
            </a:r>
            <a:r>
              <a:rPr lang="en-US" sz="1800" b="0" i="1" dirty="0">
                <a:solidFill>
                  <a:srgbClr val="000000"/>
                </a:solidFill>
                <a:effectLst/>
                <a:latin typeface="TimesNewRomanPS-ItalicMT"/>
              </a:rPr>
              <a:t>(1923) and</a:t>
            </a:r>
            <a:r>
              <a:rPr lang="tr-TR" sz="1800" b="0" i="1" dirty="0">
                <a:solidFill>
                  <a:srgbClr val="000000"/>
                </a:solidFill>
                <a:effectLst/>
                <a:latin typeface="TimesNewRomanPS-ItalicMT"/>
              </a:rPr>
              <a:t> </a:t>
            </a:r>
            <a:r>
              <a:rPr lang="en-US" sz="1800" b="0" i="0" dirty="0">
                <a:solidFill>
                  <a:srgbClr val="000000"/>
                </a:solidFill>
                <a:effectLst/>
                <a:latin typeface="TimesNewRomanPSMT"/>
              </a:rPr>
              <a:t>In Our Time </a:t>
            </a:r>
            <a:r>
              <a:rPr lang="en-US" sz="1800" b="0" i="1" dirty="0">
                <a:solidFill>
                  <a:srgbClr val="000000"/>
                </a:solidFill>
                <a:effectLst/>
                <a:latin typeface="TimesNewRomanPS-ItalicMT"/>
              </a:rPr>
              <a:t>(1925).</a:t>
            </a:r>
            <a:r>
              <a:rPr lang="en-US" dirty="0"/>
              <a:t> </a:t>
            </a:r>
            <a:endParaRPr lang="tr-TR" dirty="0"/>
          </a:p>
          <a:p>
            <a:pPr marL="0" indent="0">
              <a:buNone/>
            </a:pPr>
            <a:br>
              <a:rPr lang="en-US" dirty="0"/>
            </a:br>
            <a:endParaRPr lang="en-US" dirty="0"/>
          </a:p>
        </p:txBody>
      </p:sp>
    </p:spTree>
    <p:extLst>
      <p:ext uri="{BB962C8B-B14F-4D97-AF65-F5344CB8AC3E}">
        <p14:creationId xmlns:p14="http://schemas.microsoft.com/office/powerpoint/2010/main" val="1465111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CDB991-80C9-5AF9-B547-855D5FD1742C}"/>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F5AE6F58-C22D-FBCD-85C8-40498A7DE24D}"/>
              </a:ext>
            </a:extLst>
          </p:cNvPr>
          <p:cNvSpPr>
            <a:spLocks noGrp="1"/>
          </p:cNvSpPr>
          <p:nvPr>
            <p:ph idx="1"/>
          </p:nvPr>
        </p:nvSpPr>
        <p:spPr/>
        <p:txBody>
          <a:bodyPr/>
          <a:lstStyle/>
          <a:p>
            <a:r>
              <a:rPr lang="en-US" dirty="0"/>
              <a:t>Building his style by using short and simple sentences and paragraphs, what Hemingway achieved in his writings is to be able to get the most from the least. </a:t>
            </a:r>
            <a:endParaRPr lang="tr-TR" dirty="0"/>
          </a:p>
          <a:p>
            <a:r>
              <a:rPr lang="en-US" dirty="0"/>
              <a:t>Known also as the Iceberg Theory, according to Hemingway, since the seven-eights of an iceberg hides under the water, the prose must be written according to this principle. </a:t>
            </a:r>
            <a:endParaRPr lang="tr-TR" dirty="0"/>
          </a:p>
          <a:p>
            <a:r>
              <a:rPr lang="en-US" dirty="0"/>
              <a:t>The story should only be written in a way that only the narrative, plot, dialogue, and action should be seen by the reader</a:t>
            </a:r>
          </a:p>
        </p:txBody>
      </p:sp>
    </p:spTree>
    <p:extLst>
      <p:ext uri="{BB962C8B-B14F-4D97-AF65-F5344CB8AC3E}">
        <p14:creationId xmlns:p14="http://schemas.microsoft.com/office/powerpoint/2010/main" val="158792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01AA44-8507-6533-9AE5-BA059731F8E9}"/>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BD1358A3-F476-9D98-A99F-6BBBB40E0AA6}"/>
              </a:ext>
            </a:extLst>
          </p:cNvPr>
          <p:cNvSpPr>
            <a:spLocks noGrp="1"/>
          </p:cNvSpPr>
          <p:nvPr>
            <p:ph idx="1"/>
          </p:nvPr>
        </p:nvSpPr>
        <p:spPr/>
        <p:txBody>
          <a:bodyPr>
            <a:normAutofit fontScale="92500" lnSpcReduction="20000"/>
          </a:bodyPr>
          <a:lstStyle/>
          <a:p>
            <a:r>
              <a:rPr lang="en-US" dirty="0"/>
              <a:t>However, there must be more below the surface of the story, there must be a hidden side of thoughts, feelings, beliefs, fears, experiences, and motives. The subtext of the story must be hidden between the short and simple sentences. </a:t>
            </a:r>
            <a:endParaRPr lang="tr-TR" dirty="0"/>
          </a:p>
          <a:p>
            <a:r>
              <a:rPr lang="en-US" dirty="0"/>
              <a:t>Also known as the Theory of Omission, which involves omitting important things to hide them below the surface, Hemingway argues in Death in the Afternoon,</a:t>
            </a:r>
            <a:endParaRPr lang="tr-TR" dirty="0"/>
          </a:p>
          <a:p>
            <a:pPr marL="0" indent="0">
              <a:buNone/>
            </a:pPr>
            <a:r>
              <a:rPr lang="tr-TR" dirty="0"/>
              <a:t>«</a:t>
            </a:r>
            <a:r>
              <a:rPr lang="en-US" dirty="0"/>
              <a:t> If a writer of prose knows enough about what he is writing about he may omit things that he knows and the reader, if the writer is writing truly enough, will have a feeling of those things as strongly as though the writer had stated them. The dignity of movement of an ice-berg is due to only </a:t>
            </a:r>
            <a:r>
              <a:rPr lang="en-US" dirty="0" err="1"/>
              <a:t>oneeighth</a:t>
            </a:r>
            <a:r>
              <a:rPr lang="en-US" dirty="0"/>
              <a:t> of it being above water. A writer who omits things because he does not know them only makes hollow places in his writing</a:t>
            </a:r>
            <a:r>
              <a:rPr lang="tr-TR" dirty="0"/>
              <a:t>»</a:t>
            </a:r>
            <a:r>
              <a:rPr lang="en-US" dirty="0"/>
              <a:t>. (Hemingway 98)</a:t>
            </a:r>
          </a:p>
        </p:txBody>
      </p:sp>
    </p:spTree>
    <p:extLst>
      <p:ext uri="{BB962C8B-B14F-4D97-AF65-F5344CB8AC3E}">
        <p14:creationId xmlns:p14="http://schemas.microsoft.com/office/powerpoint/2010/main" val="3692477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84FD92-D442-21A6-7CAB-3715BBC444D5}"/>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5A8A18AA-DA19-7C81-E112-CEB247D5AA6B}"/>
              </a:ext>
            </a:extLst>
          </p:cNvPr>
          <p:cNvSpPr>
            <a:spLocks noGrp="1"/>
          </p:cNvSpPr>
          <p:nvPr>
            <p:ph idx="1"/>
          </p:nvPr>
        </p:nvSpPr>
        <p:spPr/>
        <p:txBody>
          <a:bodyPr/>
          <a:lstStyle/>
          <a:p>
            <a:r>
              <a:rPr lang="en-US" dirty="0"/>
              <a:t>With his distinctive narrative style due to the Theory of Omission and the use of short sentences and paragraphs, Hemingway was one of the leading figures of the Lost Generation who wrote vividly about his personal experiences on the battlefront of World War I.</a:t>
            </a:r>
          </a:p>
        </p:txBody>
      </p:sp>
    </p:spTree>
    <p:extLst>
      <p:ext uri="{BB962C8B-B14F-4D97-AF65-F5344CB8AC3E}">
        <p14:creationId xmlns:p14="http://schemas.microsoft.com/office/powerpoint/2010/main" val="151067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3C2FC1-7CFB-A6CC-1776-D345C2D904E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2EF3D4D5-A7CA-22CB-53AB-8B4D4322D3F9}"/>
              </a:ext>
            </a:extLst>
          </p:cNvPr>
          <p:cNvSpPr>
            <a:spLocks noGrp="1"/>
          </p:cNvSpPr>
          <p:nvPr>
            <p:ph idx="1"/>
          </p:nvPr>
        </p:nvSpPr>
        <p:spPr/>
        <p:txBody>
          <a:bodyPr/>
          <a:lstStyle/>
          <a:p>
            <a:r>
              <a:rPr lang="en-US" dirty="0"/>
              <a:t>Encouraged by the popularity of his short stories, Hemingway left newspaper work to write his first serious novel, The Sun Also Rises (1926), </a:t>
            </a:r>
            <a:r>
              <a:rPr lang="tr-TR" dirty="0" err="1"/>
              <a:t>which</a:t>
            </a:r>
            <a:r>
              <a:rPr lang="tr-TR" dirty="0"/>
              <a:t> is </a:t>
            </a:r>
            <a:r>
              <a:rPr lang="en-US" dirty="0"/>
              <a:t>a vivid portrayal of the "lost generation" of restless young expatriates in France and Spain.</a:t>
            </a:r>
            <a:br>
              <a:rPr lang="en-US" dirty="0"/>
            </a:br>
            <a:endParaRPr lang="en-US" dirty="0"/>
          </a:p>
        </p:txBody>
      </p:sp>
    </p:spTree>
    <p:extLst>
      <p:ext uri="{BB962C8B-B14F-4D97-AF65-F5344CB8AC3E}">
        <p14:creationId xmlns:p14="http://schemas.microsoft.com/office/powerpoint/2010/main" val="999016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47C4DA-98F9-058A-4C10-0C07C8F22E08}"/>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AFF51019-9046-B581-BCA8-35440EFA373C}"/>
              </a:ext>
            </a:extLst>
          </p:cNvPr>
          <p:cNvSpPr>
            <a:spLocks noGrp="1"/>
          </p:cNvSpPr>
          <p:nvPr>
            <p:ph idx="1"/>
          </p:nvPr>
        </p:nvSpPr>
        <p:spPr/>
        <p:txBody>
          <a:bodyPr/>
          <a:lstStyle/>
          <a:p>
            <a:r>
              <a:rPr lang="en-US" dirty="0"/>
              <a:t>In Paris, he started to write A Farewell to Arms (1929), where he put down his first-hand experiences in the war as an ambulance driver together with the emotional effects of war and hid all the disillusionment, dehumanization, and trauma in between the sentences. </a:t>
            </a:r>
          </a:p>
        </p:txBody>
      </p:sp>
    </p:spTree>
    <p:extLst>
      <p:ext uri="{BB962C8B-B14F-4D97-AF65-F5344CB8AC3E}">
        <p14:creationId xmlns:p14="http://schemas.microsoft.com/office/powerpoint/2010/main" val="24207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36FF458-564D-F6D5-225F-28D11FB60F61}"/>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D4351A23-8B9A-3B2D-CBB1-CB1979DD4C10}"/>
              </a:ext>
            </a:extLst>
          </p:cNvPr>
          <p:cNvSpPr>
            <a:spLocks noGrp="1"/>
          </p:cNvSpPr>
          <p:nvPr>
            <p:ph idx="1"/>
          </p:nvPr>
        </p:nvSpPr>
        <p:spPr/>
        <p:txBody>
          <a:bodyPr/>
          <a:lstStyle/>
          <a:p>
            <a:r>
              <a:rPr lang="en-US" dirty="0"/>
              <a:t>He did have a big success with The Old Man and the Sea (1952), a </a:t>
            </a:r>
            <a:r>
              <a:rPr lang="tr-TR" dirty="0" err="1"/>
              <a:t>novella</a:t>
            </a:r>
            <a:r>
              <a:rPr lang="tr-TR" dirty="0"/>
              <a:t> </a:t>
            </a:r>
            <a:r>
              <a:rPr lang="en-US" dirty="0"/>
              <a:t>that was first published in Life magazine and later </a:t>
            </a:r>
            <a:r>
              <a:rPr lang="en-US" dirty="0" err="1"/>
              <a:t>bec</a:t>
            </a:r>
            <a:r>
              <a:rPr lang="tr-TR" dirty="0"/>
              <a:t>a</a:t>
            </a:r>
            <a:r>
              <a:rPr lang="en-US" dirty="0"/>
              <a:t>me a bestseller.</a:t>
            </a:r>
            <a:endParaRPr lang="tr-TR" dirty="0"/>
          </a:p>
          <a:p>
            <a:r>
              <a:rPr lang="en-US" dirty="0"/>
              <a:t>This work not only got Hemingway his only Pulitzer Prize, but it is also credited as earning him the Nobel Prize in 1954.</a:t>
            </a:r>
            <a:endParaRPr lang="tr-TR" dirty="0"/>
          </a:p>
          <a:p>
            <a:r>
              <a:rPr lang="en-US" dirty="0"/>
              <a:t>In an old manuscript of his Nobel Prize acceptance speech that he threw away, he wrote, "There is no lonelier man than the writer when he is writing—except the </a:t>
            </a:r>
            <a:r>
              <a:rPr lang="en-US" dirty="0" err="1"/>
              <a:t>suicide."The</a:t>
            </a:r>
            <a:r>
              <a:rPr lang="en-US" dirty="0"/>
              <a:t> 61-year-old author killed himself at home in 1961, after being treated for depression with painful electric shocks at the Mayo Clinic.</a:t>
            </a:r>
          </a:p>
        </p:txBody>
      </p:sp>
    </p:spTree>
    <p:extLst>
      <p:ext uri="{BB962C8B-B14F-4D97-AF65-F5344CB8AC3E}">
        <p14:creationId xmlns:p14="http://schemas.microsoft.com/office/powerpoint/2010/main" val="583311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EE777C-A313-BE28-1B2C-5CC79EB5170F}"/>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DB62F7BA-50D1-FDC2-0231-42BA75CE4D33}"/>
              </a:ext>
            </a:extLst>
          </p:cNvPr>
          <p:cNvSpPr>
            <a:spLocks noGrp="1"/>
          </p:cNvSpPr>
          <p:nvPr>
            <p:ph idx="1"/>
          </p:nvPr>
        </p:nvSpPr>
        <p:spPr/>
        <p:txBody>
          <a:bodyPr/>
          <a:lstStyle/>
          <a:p>
            <a:r>
              <a:rPr lang="en-US" dirty="0"/>
              <a:t>Hemingway represented the public image of the successful American male writer so well that it is still hard to tell the difference between the macho celebrity and the serious artist, or between the partying sportsman and the cutting-edge stylist, forty years after his death.</a:t>
            </a:r>
            <a:endParaRPr lang="tr-TR" dirty="0"/>
          </a:p>
          <a:p>
            <a:r>
              <a:rPr lang="en-US" dirty="0"/>
              <a:t>Despite the fact that a dozen significant studies have already published, his life and personality continue to captivate biographers due to their complexity.</a:t>
            </a:r>
            <a:endParaRPr lang="tr-TR" dirty="0"/>
          </a:p>
          <a:p>
            <a:r>
              <a:rPr lang="en-US" dirty="0"/>
              <a:t>The legacy of Hemingway on modern literature is still felt.</a:t>
            </a:r>
            <a:endParaRPr lang="tr-TR" dirty="0"/>
          </a:p>
        </p:txBody>
      </p:sp>
    </p:spTree>
    <p:extLst>
      <p:ext uri="{BB962C8B-B14F-4D97-AF65-F5344CB8AC3E}">
        <p14:creationId xmlns:p14="http://schemas.microsoft.com/office/powerpoint/2010/main" val="2426941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4FA19D-53F4-D171-88A9-280C2719332C}"/>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598E08B9-A8DF-2003-CD3C-3043AB0F3166}"/>
              </a:ext>
            </a:extLst>
          </p:cNvPr>
          <p:cNvSpPr>
            <a:spLocks noGrp="1"/>
          </p:cNvSpPr>
          <p:nvPr>
            <p:ph idx="1"/>
          </p:nvPr>
        </p:nvSpPr>
        <p:spPr/>
        <p:txBody>
          <a:bodyPr/>
          <a:lstStyle/>
          <a:p>
            <a:r>
              <a:rPr lang="en-US" dirty="0"/>
              <a:t>The concise, stripped-down nature of his early stories, which conveys modern alienation with severe real-life components and dialogue that properly reflects the dialect of hobos, waiters, bookies, and boxers, may be his most significant contribution.</a:t>
            </a:r>
            <a:endParaRPr lang="tr-TR" dirty="0"/>
          </a:p>
          <a:p>
            <a:r>
              <a:rPr lang="en-US" dirty="0"/>
              <a:t>He has been </a:t>
            </a:r>
            <a:r>
              <a:rPr lang="en-US" dirty="0" err="1"/>
              <a:t>criticised</a:t>
            </a:r>
            <a:r>
              <a:rPr lang="en-US" dirty="0"/>
              <a:t> for his writing style, but few successful fiction writers have been able to avoid being influenced by it. But it would be wrong to see Hemingway only as a technical innovator. He is successful with his style because it fits well with the sad view of life that he was trying to exhibit. The stories he writes best are both innovative and deeply meaningful.</a:t>
            </a:r>
          </a:p>
        </p:txBody>
      </p:sp>
    </p:spTree>
    <p:extLst>
      <p:ext uri="{BB962C8B-B14F-4D97-AF65-F5344CB8AC3E}">
        <p14:creationId xmlns:p14="http://schemas.microsoft.com/office/powerpoint/2010/main" val="3328515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75F71F-63AF-56F2-91DB-D52BB93614B7}"/>
              </a:ext>
            </a:extLst>
          </p:cNvPr>
          <p:cNvSpPr>
            <a:spLocks noGrp="1"/>
          </p:cNvSpPr>
          <p:nvPr>
            <p:ph type="title"/>
          </p:nvPr>
        </p:nvSpPr>
        <p:spPr/>
        <p:txBody>
          <a:bodyPr/>
          <a:lstStyle/>
          <a:p>
            <a:r>
              <a:rPr lang="tr-TR" dirty="0"/>
              <a:t>A </a:t>
            </a:r>
            <a:r>
              <a:rPr lang="tr-TR" dirty="0" err="1"/>
              <a:t>Clean</a:t>
            </a:r>
            <a:r>
              <a:rPr lang="tr-TR" dirty="0"/>
              <a:t> </a:t>
            </a:r>
            <a:r>
              <a:rPr lang="tr-TR" dirty="0" err="1"/>
              <a:t>Well-Lighted</a:t>
            </a:r>
            <a:r>
              <a:rPr lang="tr-TR" dirty="0"/>
              <a:t> </a:t>
            </a:r>
            <a:r>
              <a:rPr lang="tr-TR" dirty="0" err="1"/>
              <a:t>Place</a:t>
            </a:r>
            <a:endParaRPr lang="en-US" dirty="0"/>
          </a:p>
        </p:txBody>
      </p:sp>
      <p:sp>
        <p:nvSpPr>
          <p:cNvPr id="3" name="İçerik Yer Tutucusu 2">
            <a:extLst>
              <a:ext uri="{FF2B5EF4-FFF2-40B4-BE49-F238E27FC236}">
                <a16:creationId xmlns:a16="http://schemas.microsoft.com/office/drawing/2014/main" id="{3B8A34DD-4E72-A55D-73D9-B5CA956FAF58}"/>
              </a:ext>
            </a:extLst>
          </p:cNvPr>
          <p:cNvSpPr>
            <a:spLocks noGrp="1"/>
          </p:cNvSpPr>
          <p:nvPr>
            <p:ph idx="1"/>
          </p:nvPr>
        </p:nvSpPr>
        <p:spPr/>
        <p:txBody>
          <a:bodyPr>
            <a:normAutofit fontScale="92500" lnSpcReduction="10000"/>
          </a:bodyPr>
          <a:lstStyle/>
          <a:p>
            <a:r>
              <a:rPr lang="tr-TR" b="1" dirty="0"/>
              <a:t>Exposition</a:t>
            </a:r>
            <a:r>
              <a:rPr lang="tr-TR" dirty="0"/>
              <a:t>: </a:t>
            </a:r>
            <a:r>
              <a:rPr lang="tr-TR" dirty="0" err="1"/>
              <a:t>Description</a:t>
            </a:r>
            <a:r>
              <a:rPr lang="tr-TR" dirty="0"/>
              <a:t> of </a:t>
            </a:r>
            <a:r>
              <a:rPr lang="tr-TR" dirty="0" err="1"/>
              <a:t>the</a:t>
            </a:r>
            <a:r>
              <a:rPr lang="tr-TR" dirty="0"/>
              <a:t> </a:t>
            </a:r>
            <a:r>
              <a:rPr lang="tr-TR" dirty="0" err="1"/>
              <a:t>setting</a:t>
            </a:r>
            <a:r>
              <a:rPr lang="tr-TR" dirty="0"/>
              <a:t> </a:t>
            </a:r>
            <a:r>
              <a:rPr lang="tr-TR" dirty="0" err="1"/>
              <a:t>and</a:t>
            </a:r>
            <a:r>
              <a:rPr lang="tr-TR" dirty="0"/>
              <a:t> </a:t>
            </a:r>
            <a:r>
              <a:rPr lang="tr-TR" dirty="0" err="1"/>
              <a:t>the</a:t>
            </a:r>
            <a:r>
              <a:rPr lang="tr-TR" dirty="0"/>
              <a:t> </a:t>
            </a:r>
            <a:r>
              <a:rPr lang="tr-TR" dirty="0" err="1"/>
              <a:t>waiters</a:t>
            </a:r>
            <a:r>
              <a:rPr lang="tr-TR" dirty="0"/>
              <a:t>’ </a:t>
            </a:r>
            <a:r>
              <a:rPr lang="tr-TR" dirty="0" err="1"/>
              <a:t>discussions</a:t>
            </a:r>
            <a:r>
              <a:rPr lang="tr-TR" dirty="0"/>
              <a:t> </a:t>
            </a:r>
            <a:r>
              <a:rPr lang="tr-TR" dirty="0" err="1"/>
              <a:t>about</a:t>
            </a:r>
            <a:r>
              <a:rPr lang="tr-TR" dirty="0"/>
              <a:t> </a:t>
            </a:r>
            <a:r>
              <a:rPr lang="tr-TR" dirty="0" err="1"/>
              <a:t>the</a:t>
            </a:r>
            <a:r>
              <a:rPr lang="tr-TR" dirty="0"/>
              <a:t> </a:t>
            </a:r>
            <a:r>
              <a:rPr lang="tr-TR" dirty="0" err="1"/>
              <a:t>old</a:t>
            </a:r>
            <a:r>
              <a:rPr lang="tr-TR" dirty="0"/>
              <a:t> </a:t>
            </a:r>
            <a:r>
              <a:rPr lang="tr-TR" dirty="0" err="1"/>
              <a:t>man</a:t>
            </a:r>
            <a:r>
              <a:rPr lang="tr-TR" dirty="0"/>
              <a:t>, </a:t>
            </a:r>
            <a:r>
              <a:rPr lang="tr-TR" dirty="0" err="1"/>
              <a:t>the</a:t>
            </a:r>
            <a:r>
              <a:rPr lang="tr-TR" dirty="0"/>
              <a:t> </a:t>
            </a:r>
            <a:r>
              <a:rPr lang="tr-TR" dirty="0" err="1"/>
              <a:t>soldier</a:t>
            </a:r>
            <a:r>
              <a:rPr lang="tr-TR" dirty="0"/>
              <a:t> </a:t>
            </a:r>
            <a:r>
              <a:rPr lang="tr-TR" dirty="0" err="1"/>
              <a:t>and</a:t>
            </a:r>
            <a:r>
              <a:rPr lang="tr-TR" dirty="0"/>
              <a:t> </a:t>
            </a:r>
            <a:r>
              <a:rPr lang="tr-TR" dirty="0" err="1"/>
              <a:t>the</a:t>
            </a:r>
            <a:r>
              <a:rPr lang="tr-TR" dirty="0"/>
              <a:t> </a:t>
            </a:r>
            <a:r>
              <a:rPr lang="tr-TR" dirty="0" err="1"/>
              <a:t>old</a:t>
            </a:r>
            <a:r>
              <a:rPr lang="tr-TR" dirty="0"/>
              <a:t> </a:t>
            </a:r>
            <a:r>
              <a:rPr lang="tr-TR" dirty="0" err="1"/>
              <a:t>man</a:t>
            </a:r>
            <a:endParaRPr lang="tr-TR" dirty="0"/>
          </a:p>
          <a:p>
            <a:r>
              <a:rPr lang="tr-TR" b="1" dirty="0" err="1"/>
              <a:t>Rising</a:t>
            </a:r>
            <a:r>
              <a:rPr lang="tr-TR" b="1" dirty="0"/>
              <a:t> Action</a:t>
            </a:r>
            <a:r>
              <a:rPr lang="tr-TR" dirty="0"/>
              <a:t>: </a:t>
            </a:r>
            <a:r>
              <a:rPr lang="tr-TR" dirty="0" err="1"/>
              <a:t>The</a:t>
            </a:r>
            <a:r>
              <a:rPr lang="tr-TR" dirty="0"/>
              <a:t> </a:t>
            </a:r>
            <a:r>
              <a:rPr lang="tr-TR" dirty="0" err="1"/>
              <a:t>young</a:t>
            </a:r>
            <a:r>
              <a:rPr lang="tr-TR" dirty="0"/>
              <a:t> </a:t>
            </a:r>
            <a:r>
              <a:rPr lang="tr-TR" dirty="0" err="1"/>
              <a:t>waiter’s</a:t>
            </a:r>
            <a:r>
              <a:rPr lang="tr-TR" dirty="0"/>
              <a:t> </a:t>
            </a:r>
            <a:r>
              <a:rPr lang="tr-TR" dirty="0" err="1"/>
              <a:t>rudeness</a:t>
            </a:r>
            <a:r>
              <a:rPr lang="tr-TR" dirty="0"/>
              <a:t> in </a:t>
            </a:r>
            <a:r>
              <a:rPr lang="tr-TR" dirty="0" err="1"/>
              <a:t>serving</a:t>
            </a:r>
            <a:r>
              <a:rPr lang="tr-TR" dirty="0"/>
              <a:t> </a:t>
            </a:r>
            <a:r>
              <a:rPr lang="tr-TR" dirty="0" err="1"/>
              <a:t>the</a:t>
            </a:r>
            <a:r>
              <a:rPr lang="tr-TR" dirty="0"/>
              <a:t> </a:t>
            </a:r>
            <a:r>
              <a:rPr lang="tr-TR" dirty="0" err="1"/>
              <a:t>old</a:t>
            </a:r>
            <a:r>
              <a:rPr lang="tr-TR" dirty="0"/>
              <a:t> </a:t>
            </a:r>
            <a:r>
              <a:rPr lang="tr-TR" dirty="0" err="1"/>
              <a:t>man</a:t>
            </a:r>
            <a:r>
              <a:rPr lang="tr-TR" dirty="0"/>
              <a:t> </a:t>
            </a:r>
            <a:r>
              <a:rPr lang="tr-TR" dirty="0" err="1"/>
              <a:t>hi</a:t>
            </a:r>
            <a:r>
              <a:rPr lang="tr-TR" dirty="0"/>
              <a:t> </a:t>
            </a:r>
            <a:r>
              <a:rPr lang="tr-TR" dirty="0" err="1"/>
              <a:t>last</a:t>
            </a:r>
            <a:r>
              <a:rPr lang="tr-TR" dirty="0"/>
              <a:t> </a:t>
            </a:r>
            <a:r>
              <a:rPr lang="tr-TR" dirty="0" err="1"/>
              <a:t>drink</a:t>
            </a:r>
            <a:r>
              <a:rPr lang="tr-TR" dirty="0"/>
              <a:t>, his </a:t>
            </a:r>
            <a:r>
              <a:rPr lang="tr-TR" dirty="0" err="1"/>
              <a:t>refusal</a:t>
            </a:r>
            <a:r>
              <a:rPr lang="tr-TR" dirty="0"/>
              <a:t> </a:t>
            </a:r>
            <a:r>
              <a:rPr lang="tr-TR" dirty="0" err="1"/>
              <a:t>to</a:t>
            </a:r>
            <a:r>
              <a:rPr lang="tr-TR" dirty="0"/>
              <a:t> </a:t>
            </a:r>
            <a:r>
              <a:rPr lang="tr-TR" dirty="0" err="1"/>
              <a:t>serve</a:t>
            </a:r>
            <a:r>
              <a:rPr lang="tr-TR" dirty="0"/>
              <a:t> </a:t>
            </a:r>
            <a:r>
              <a:rPr lang="tr-TR" dirty="0" err="1"/>
              <a:t>the</a:t>
            </a:r>
            <a:r>
              <a:rPr lang="tr-TR" dirty="0"/>
              <a:t> </a:t>
            </a:r>
            <a:r>
              <a:rPr lang="tr-TR" dirty="0" err="1"/>
              <a:t>old</a:t>
            </a:r>
            <a:r>
              <a:rPr lang="tr-TR" dirty="0"/>
              <a:t> </a:t>
            </a:r>
            <a:r>
              <a:rPr lang="tr-TR" dirty="0" err="1"/>
              <a:t>man</a:t>
            </a:r>
            <a:r>
              <a:rPr lang="tr-TR" dirty="0"/>
              <a:t> </a:t>
            </a:r>
            <a:r>
              <a:rPr lang="tr-TR" dirty="0" err="1"/>
              <a:t>another</a:t>
            </a:r>
            <a:r>
              <a:rPr lang="tr-TR" dirty="0"/>
              <a:t> </a:t>
            </a:r>
            <a:r>
              <a:rPr lang="tr-TR" dirty="0" err="1"/>
              <a:t>drink</a:t>
            </a:r>
            <a:r>
              <a:rPr lang="tr-TR" dirty="0"/>
              <a:t>, </a:t>
            </a:r>
            <a:r>
              <a:rPr lang="tr-TR" dirty="0" err="1"/>
              <a:t>and</a:t>
            </a:r>
            <a:r>
              <a:rPr lang="tr-TR" dirty="0"/>
              <a:t> </a:t>
            </a:r>
            <a:r>
              <a:rPr lang="tr-TR" dirty="0" err="1"/>
              <a:t>discussions</a:t>
            </a:r>
            <a:r>
              <a:rPr lang="tr-TR" dirty="0"/>
              <a:t> </a:t>
            </a:r>
            <a:r>
              <a:rPr lang="tr-TR" dirty="0" err="1"/>
              <a:t>leading</a:t>
            </a:r>
            <a:r>
              <a:rPr lang="tr-TR" dirty="0"/>
              <a:t> </a:t>
            </a:r>
            <a:r>
              <a:rPr lang="tr-TR" dirty="0" err="1"/>
              <a:t>up</a:t>
            </a:r>
            <a:r>
              <a:rPr lang="tr-TR" dirty="0"/>
              <a:t> </a:t>
            </a:r>
            <a:r>
              <a:rPr lang="tr-TR" dirty="0" err="1"/>
              <a:t>to</a:t>
            </a:r>
            <a:r>
              <a:rPr lang="tr-TR" dirty="0"/>
              <a:t> </a:t>
            </a:r>
            <a:r>
              <a:rPr lang="tr-TR" dirty="0" err="1"/>
              <a:t>closure</a:t>
            </a:r>
            <a:r>
              <a:rPr lang="tr-TR" dirty="0"/>
              <a:t> of </a:t>
            </a:r>
            <a:r>
              <a:rPr lang="tr-TR" dirty="0" err="1"/>
              <a:t>the</a:t>
            </a:r>
            <a:r>
              <a:rPr lang="tr-TR" dirty="0"/>
              <a:t> </a:t>
            </a:r>
            <a:r>
              <a:rPr lang="tr-TR" dirty="0" err="1"/>
              <a:t>cafe</a:t>
            </a:r>
            <a:r>
              <a:rPr lang="tr-TR" dirty="0"/>
              <a:t>. </a:t>
            </a:r>
            <a:r>
              <a:rPr lang="tr-TR" dirty="0" err="1"/>
              <a:t>In</a:t>
            </a:r>
            <a:r>
              <a:rPr lang="tr-TR" dirty="0"/>
              <a:t> an </a:t>
            </a:r>
            <a:r>
              <a:rPr lang="tr-TR" dirty="0" err="1"/>
              <a:t>annoyed</a:t>
            </a:r>
            <a:r>
              <a:rPr lang="tr-TR" dirty="0"/>
              <a:t> </a:t>
            </a:r>
            <a:r>
              <a:rPr lang="tr-TR" dirty="0" err="1"/>
              <a:t>mood</a:t>
            </a:r>
            <a:endParaRPr lang="tr-TR" dirty="0"/>
          </a:p>
          <a:p>
            <a:r>
              <a:rPr lang="tr-TR" b="1" dirty="0" err="1"/>
              <a:t>Climax</a:t>
            </a:r>
            <a:r>
              <a:rPr lang="tr-TR" dirty="0"/>
              <a:t>: </a:t>
            </a:r>
            <a:r>
              <a:rPr lang="tr-TR" dirty="0" err="1"/>
              <a:t>When</a:t>
            </a:r>
            <a:r>
              <a:rPr lang="tr-TR" dirty="0"/>
              <a:t> </a:t>
            </a:r>
            <a:r>
              <a:rPr lang="tr-TR" dirty="0" err="1"/>
              <a:t>the</a:t>
            </a:r>
            <a:r>
              <a:rPr lang="tr-TR" dirty="0"/>
              <a:t> </a:t>
            </a:r>
            <a:r>
              <a:rPr lang="tr-TR" dirty="0" err="1"/>
              <a:t>old</a:t>
            </a:r>
            <a:r>
              <a:rPr lang="tr-TR" dirty="0"/>
              <a:t> </a:t>
            </a:r>
            <a:r>
              <a:rPr lang="tr-TR" dirty="0" err="1"/>
              <a:t>waiter</a:t>
            </a:r>
            <a:r>
              <a:rPr lang="tr-TR" dirty="0"/>
              <a:t> </a:t>
            </a:r>
            <a:r>
              <a:rPr lang="tr-TR" dirty="0" err="1"/>
              <a:t>reveals</a:t>
            </a:r>
            <a:r>
              <a:rPr lang="tr-TR" dirty="0"/>
              <a:t> </a:t>
            </a:r>
            <a:r>
              <a:rPr lang="tr-TR" dirty="0" err="1"/>
              <a:t>that</a:t>
            </a:r>
            <a:r>
              <a:rPr lang="tr-TR" dirty="0"/>
              <a:t> he </a:t>
            </a:r>
            <a:r>
              <a:rPr lang="tr-TR" dirty="0" err="1"/>
              <a:t>too</a:t>
            </a:r>
            <a:r>
              <a:rPr lang="tr-TR" dirty="0"/>
              <a:t> </a:t>
            </a:r>
            <a:r>
              <a:rPr lang="tr-TR" dirty="0" err="1"/>
              <a:t>experiences</a:t>
            </a:r>
            <a:r>
              <a:rPr lang="tr-TR" dirty="0"/>
              <a:t>  </a:t>
            </a:r>
            <a:r>
              <a:rPr lang="tr-TR" dirty="0" err="1"/>
              <a:t>nothingness</a:t>
            </a:r>
            <a:r>
              <a:rPr lang="tr-TR" dirty="0"/>
              <a:t> </a:t>
            </a:r>
            <a:r>
              <a:rPr lang="tr-TR" dirty="0" err="1"/>
              <a:t>and</a:t>
            </a:r>
            <a:r>
              <a:rPr lang="tr-TR" dirty="0"/>
              <a:t> has </a:t>
            </a:r>
            <a:r>
              <a:rPr lang="tr-TR" dirty="0" err="1"/>
              <a:t>lost</a:t>
            </a:r>
            <a:r>
              <a:rPr lang="tr-TR" dirty="0"/>
              <a:t> </a:t>
            </a:r>
            <a:r>
              <a:rPr lang="tr-TR" dirty="0" err="1"/>
              <a:t>faith</a:t>
            </a:r>
            <a:r>
              <a:rPr lang="tr-TR" dirty="0"/>
              <a:t> in </a:t>
            </a:r>
            <a:r>
              <a:rPr lang="tr-TR" dirty="0" err="1"/>
              <a:t>religion</a:t>
            </a:r>
            <a:r>
              <a:rPr lang="tr-TR" dirty="0"/>
              <a:t>. He is </a:t>
            </a:r>
            <a:r>
              <a:rPr lang="tr-TR" dirty="0" err="1"/>
              <a:t>disturbed</a:t>
            </a:r>
            <a:r>
              <a:rPr lang="tr-TR" dirty="0"/>
              <a:t> </a:t>
            </a:r>
            <a:r>
              <a:rPr lang="tr-TR" dirty="0" err="1"/>
              <a:t>by</a:t>
            </a:r>
            <a:r>
              <a:rPr lang="tr-TR" dirty="0"/>
              <a:t> </a:t>
            </a:r>
            <a:r>
              <a:rPr lang="tr-TR" dirty="0" err="1"/>
              <a:t>this</a:t>
            </a:r>
            <a:r>
              <a:rPr lang="tr-TR" dirty="0"/>
              <a:t> </a:t>
            </a:r>
            <a:r>
              <a:rPr lang="tr-TR" dirty="0" err="1"/>
              <a:t>disillunsionment</a:t>
            </a:r>
            <a:endParaRPr lang="tr-TR" dirty="0"/>
          </a:p>
          <a:p>
            <a:r>
              <a:rPr lang="tr-TR" dirty="0"/>
              <a:t> </a:t>
            </a:r>
            <a:r>
              <a:rPr lang="tr-TR" b="1" dirty="0" err="1"/>
              <a:t>Falling</a:t>
            </a:r>
            <a:r>
              <a:rPr lang="tr-TR" b="1" dirty="0"/>
              <a:t> </a:t>
            </a:r>
            <a:r>
              <a:rPr lang="tr-TR" b="1" dirty="0" err="1"/>
              <a:t>action</a:t>
            </a:r>
            <a:r>
              <a:rPr lang="tr-TR" b="1" dirty="0"/>
              <a:t>: </a:t>
            </a:r>
            <a:r>
              <a:rPr lang="tr-TR" dirty="0" err="1"/>
              <a:t>The</a:t>
            </a:r>
            <a:r>
              <a:rPr lang="tr-TR" dirty="0"/>
              <a:t> </a:t>
            </a:r>
            <a:r>
              <a:rPr lang="tr-TR" dirty="0" err="1"/>
              <a:t>short</a:t>
            </a:r>
            <a:r>
              <a:rPr lang="tr-TR" dirty="0"/>
              <a:t> time </a:t>
            </a:r>
            <a:r>
              <a:rPr lang="tr-TR" dirty="0" err="1"/>
              <a:t>the</a:t>
            </a:r>
            <a:r>
              <a:rPr lang="tr-TR" dirty="0"/>
              <a:t> </a:t>
            </a:r>
            <a:r>
              <a:rPr lang="tr-TR" dirty="0" err="1"/>
              <a:t>old</a:t>
            </a:r>
            <a:r>
              <a:rPr lang="tr-TR" dirty="0"/>
              <a:t> </a:t>
            </a:r>
            <a:r>
              <a:rPr lang="tr-TR" dirty="0" err="1"/>
              <a:t>waiter</a:t>
            </a:r>
            <a:r>
              <a:rPr lang="tr-TR" dirty="0"/>
              <a:t> </a:t>
            </a:r>
            <a:r>
              <a:rPr lang="tr-TR" dirty="0" err="1"/>
              <a:t>spent</a:t>
            </a:r>
            <a:r>
              <a:rPr lang="tr-TR" dirty="0"/>
              <a:t> in </a:t>
            </a:r>
            <a:r>
              <a:rPr lang="tr-TR" dirty="0" err="1"/>
              <a:t>the</a:t>
            </a:r>
            <a:r>
              <a:rPr lang="tr-TR" dirty="0"/>
              <a:t> </a:t>
            </a:r>
            <a:r>
              <a:rPr lang="tr-TR" dirty="0" err="1"/>
              <a:t>bodega</a:t>
            </a:r>
            <a:r>
              <a:rPr lang="tr-TR" dirty="0"/>
              <a:t>, </a:t>
            </a:r>
            <a:r>
              <a:rPr lang="tr-TR" dirty="0" err="1"/>
              <a:t>hoping</a:t>
            </a:r>
            <a:r>
              <a:rPr lang="tr-TR" dirty="0"/>
              <a:t> </a:t>
            </a:r>
            <a:r>
              <a:rPr lang="tr-TR" dirty="0" err="1"/>
              <a:t>to</a:t>
            </a:r>
            <a:r>
              <a:rPr lang="tr-TR" dirty="0"/>
              <a:t> </a:t>
            </a:r>
            <a:r>
              <a:rPr lang="tr-TR" dirty="0" err="1"/>
              <a:t>find</a:t>
            </a:r>
            <a:r>
              <a:rPr lang="tr-TR" dirty="0"/>
              <a:t> </a:t>
            </a:r>
            <a:r>
              <a:rPr lang="tr-TR" dirty="0" err="1"/>
              <a:t>another</a:t>
            </a:r>
            <a:r>
              <a:rPr lang="tr-TR" dirty="0"/>
              <a:t> </a:t>
            </a:r>
            <a:r>
              <a:rPr lang="tr-TR" dirty="0" err="1"/>
              <a:t>clean</a:t>
            </a:r>
            <a:r>
              <a:rPr lang="tr-TR" dirty="0"/>
              <a:t> </a:t>
            </a:r>
            <a:r>
              <a:rPr lang="tr-TR" dirty="0" err="1"/>
              <a:t>well-lighted</a:t>
            </a:r>
            <a:r>
              <a:rPr lang="tr-TR" dirty="0"/>
              <a:t> </a:t>
            </a:r>
            <a:r>
              <a:rPr lang="tr-TR" dirty="0" err="1"/>
              <a:t>place</a:t>
            </a:r>
            <a:r>
              <a:rPr lang="tr-TR" dirty="0"/>
              <a:t>. He </a:t>
            </a:r>
            <a:r>
              <a:rPr lang="tr-TR" dirty="0" err="1"/>
              <a:t>feels</a:t>
            </a:r>
            <a:r>
              <a:rPr lang="tr-TR" dirty="0"/>
              <a:t> </a:t>
            </a:r>
            <a:r>
              <a:rPr lang="tr-TR" dirty="0" err="1"/>
              <a:t>disappointed</a:t>
            </a:r>
            <a:endParaRPr lang="tr-TR" dirty="0"/>
          </a:p>
          <a:p>
            <a:r>
              <a:rPr lang="tr-TR" dirty="0" err="1"/>
              <a:t>Denouement</a:t>
            </a:r>
            <a:r>
              <a:rPr lang="tr-TR" dirty="0"/>
              <a:t>: </a:t>
            </a:r>
            <a:r>
              <a:rPr lang="tr-TR" dirty="0" err="1"/>
              <a:t>The</a:t>
            </a:r>
            <a:r>
              <a:rPr lang="tr-TR" dirty="0"/>
              <a:t> </a:t>
            </a:r>
            <a:r>
              <a:rPr lang="tr-TR" dirty="0" err="1"/>
              <a:t>old</a:t>
            </a:r>
            <a:r>
              <a:rPr lang="tr-TR" dirty="0"/>
              <a:t> </a:t>
            </a:r>
            <a:r>
              <a:rPr lang="tr-TR" dirty="0" err="1"/>
              <a:t>waiter</a:t>
            </a:r>
            <a:r>
              <a:rPr lang="tr-TR" dirty="0"/>
              <a:t> </a:t>
            </a:r>
            <a:r>
              <a:rPr lang="tr-TR" dirty="0" err="1"/>
              <a:t>returns</a:t>
            </a:r>
            <a:r>
              <a:rPr lang="tr-TR" dirty="0"/>
              <a:t> </a:t>
            </a:r>
            <a:r>
              <a:rPr lang="tr-TR" dirty="0" err="1"/>
              <a:t>home</a:t>
            </a:r>
            <a:r>
              <a:rPr lang="tr-TR" dirty="0"/>
              <a:t> </a:t>
            </a:r>
            <a:r>
              <a:rPr lang="tr-TR" dirty="0" err="1"/>
              <a:t>and</a:t>
            </a:r>
            <a:r>
              <a:rPr lang="tr-TR" dirty="0"/>
              <a:t> </a:t>
            </a:r>
            <a:r>
              <a:rPr lang="tr-TR" dirty="0" err="1"/>
              <a:t>tries</a:t>
            </a:r>
            <a:r>
              <a:rPr lang="tr-TR" dirty="0"/>
              <a:t> </a:t>
            </a:r>
            <a:r>
              <a:rPr lang="tr-TR" dirty="0" err="1"/>
              <a:t>to</a:t>
            </a:r>
            <a:r>
              <a:rPr lang="tr-TR" dirty="0"/>
              <a:t> </a:t>
            </a:r>
            <a:r>
              <a:rPr lang="tr-TR" dirty="0" err="1"/>
              <a:t>convince</a:t>
            </a:r>
            <a:r>
              <a:rPr lang="tr-TR" dirty="0"/>
              <a:t> </a:t>
            </a:r>
            <a:r>
              <a:rPr lang="tr-TR" dirty="0" err="1"/>
              <a:t>himself</a:t>
            </a:r>
            <a:r>
              <a:rPr lang="tr-TR" dirty="0"/>
              <a:t> </a:t>
            </a:r>
            <a:r>
              <a:rPr lang="tr-TR" dirty="0" err="1"/>
              <a:t>that</a:t>
            </a:r>
            <a:r>
              <a:rPr lang="tr-TR" dirty="0"/>
              <a:t> his </a:t>
            </a:r>
            <a:r>
              <a:rPr lang="tr-TR" dirty="0" err="1"/>
              <a:t>real</a:t>
            </a:r>
            <a:r>
              <a:rPr lang="tr-TR" dirty="0"/>
              <a:t> problem is insomnia. </a:t>
            </a:r>
            <a:r>
              <a:rPr lang="tr-TR" dirty="0" err="1"/>
              <a:t>Feels</a:t>
            </a:r>
            <a:r>
              <a:rPr lang="tr-TR" dirty="0"/>
              <a:t> </a:t>
            </a:r>
            <a:r>
              <a:rPr lang="tr-TR" dirty="0" err="1"/>
              <a:t>sad</a:t>
            </a:r>
            <a:r>
              <a:rPr lang="tr-TR" dirty="0"/>
              <a:t>. </a:t>
            </a:r>
            <a:endParaRPr lang="en-US" dirty="0"/>
          </a:p>
        </p:txBody>
      </p:sp>
    </p:spTree>
    <p:extLst>
      <p:ext uri="{BB962C8B-B14F-4D97-AF65-F5344CB8AC3E}">
        <p14:creationId xmlns:p14="http://schemas.microsoft.com/office/powerpoint/2010/main" val="2177845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EB8F58-784B-7537-7DEA-EE3CAC975A27}"/>
              </a:ext>
            </a:extLst>
          </p:cNvPr>
          <p:cNvSpPr>
            <a:spLocks noGrp="1"/>
          </p:cNvSpPr>
          <p:nvPr>
            <p:ph type="title"/>
          </p:nvPr>
        </p:nvSpPr>
        <p:spPr/>
        <p:txBody>
          <a:bodyPr/>
          <a:lstStyle/>
          <a:p>
            <a:r>
              <a:rPr lang="tr-TR" dirty="0"/>
              <a:t>A </a:t>
            </a:r>
            <a:r>
              <a:rPr lang="tr-TR" dirty="0" err="1"/>
              <a:t>Clean</a:t>
            </a:r>
            <a:r>
              <a:rPr lang="tr-TR" dirty="0"/>
              <a:t> </a:t>
            </a:r>
            <a:r>
              <a:rPr lang="tr-TR" dirty="0" err="1"/>
              <a:t>Well-Lighted</a:t>
            </a:r>
            <a:r>
              <a:rPr lang="tr-TR" dirty="0"/>
              <a:t> </a:t>
            </a:r>
            <a:r>
              <a:rPr lang="tr-TR" dirty="0" err="1"/>
              <a:t>Place</a:t>
            </a:r>
            <a:endParaRPr lang="en-US" dirty="0"/>
          </a:p>
        </p:txBody>
      </p:sp>
      <p:sp>
        <p:nvSpPr>
          <p:cNvPr id="3" name="İçerik Yer Tutucusu 2">
            <a:extLst>
              <a:ext uri="{FF2B5EF4-FFF2-40B4-BE49-F238E27FC236}">
                <a16:creationId xmlns:a16="http://schemas.microsoft.com/office/drawing/2014/main" id="{5E9A7CE4-EA96-B577-EC17-6C99EF30BFB0}"/>
              </a:ext>
            </a:extLst>
          </p:cNvPr>
          <p:cNvSpPr>
            <a:spLocks noGrp="1"/>
          </p:cNvSpPr>
          <p:nvPr>
            <p:ph idx="1"/>
          </p:nvPr>
        </p:nvSpPr>
        <p:spPr/>
        <p:txBody>
          <a:bodyPr>
            <a:normAutofit fontScale="70000" lnSpcReduction="20000"/>
          </a:bodyPr>
          <a:lstStyle/>
          <a:p>
            <a:pPr algn="l"/>
            <a:r>
              <a:rPr lang="en-US" b="0" i="0" dirty="0">
                <a:solidFill>
                  <a:srgbClr val="000000"/>
                </a:solidFill>
                <a:effectLst/>
                <a:latin typeface="latoregular"/>
              </a:rPr>
              <a:t>The setting is a clean Spanish cafe, where two unnamed waiters — one old and one young — are discussing an old man (also unnamed) who comes every night, sits alone, and drinks brandy until past closing time. The young waiter mentions that the old man tried to commit suicide last week. When the old waiter asks why the old man tried to commit suicide, the young waiter tells him that the old man was consumed by despair. "Why?" asks the old waiter. "Nothing," answers the young waiter.</a:t>
            </a:r>
          </a:p>
          <a:p>
            <a:pPr algn="l"/>
            <a:r>
              <a:rPr lang="en-US" b="0" i="0" dirty="0">
                <a:solidFill>
                  <a:srgbClr val="000000"/>
                </a:solidFill>
                <a:effectLst/>
                <a:latin typeface="latoregular"/>
              </a:rPr>
              <a:t>The young waiter reveals that there is absolutely no reason to commit suicide if one has money — which he's heard the old man has. For the young waiter, money solves all problems. For an old, rich man to try to commit suicide over the despair of confronting nothingness is beyond the young waiter's understanding. However, nothingness is the reason that the old man comes to the cafe every night and drinks until he is drunk.</a:t>
            </a:r>
          </a:p>
          <a:p>
            <a:pPr algn="l"/>
            <a:r>
              <a:rPr lang="en-US" b="0" i="0" dirty="0">
                <a:solidFill>
                  <a:srgbClr val="000000"/>
                </a:solidFill>
                <a:effectLst/>
                <a:latin typeface="latoregular"/>
              </a:rPr>
              <a:t>In contrast, the old waiter knows all about despair, for he remains for some time after the lights have gone off at the clean, earlier well-lighted cafe. The old waiter also knows fear. "It was not fear or dread," Hemingway says of the old waiter, "it was a nothing that he knew too well. It was a nothing and a man was nothing too." After stopping for a drink at a cheap, all-night bar, the old waiter knows that he will not sleep until morning, when it is light.</a:t>
            </a:r>
          </a:p>
          <a:p>
            <a:endParaRPr lang="en-US" dirty="0"/>
          </a:p>
        </p:txBody>
      </p:sp>
    </p:spTree>
    <p:extLst>
      <p:ext uri="{BB962C8B-B14F-4D97-AF65-F5344CB8AC3E}">
        <p14:creationId xmlns:p14="http://schemas.microsoft.com/office/powerpoint/2010/main" val="2480835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4BD415-5DC5-027F-5820-63F113040B40}"/>
              </a:ext>
            </a:extLst>
          </p:cNvPr>
          <p:cNvSpPr>
            <a:spLocks noGrp="1"/>
          </p:cNvSpPr>
          <p:nvPr>
            <p:ph type="title"/>
          </p:nvPr>
        </p:nvSpPr>
        <p:spPr/>
        <p:txBody>
          <a:bodyPr/>
          <a:lstStyle/>
          <a:p>
            <a:r>
              <a:rPr lang="tr-TR" dirty="0"/>
              <a:t>A </a:t>
            </a:r>
            <a:r>
              <a:rPr lang="tr-TR" dirty="0" err="1"/>
              <a:t>Clean</a:t>
            </a:r>
            <a:r>
              <a:rPr lang="tr-TR" dirty="0"/>
              <a:t> </a:t>
            </a:r>
            <a:r>
              <a:rPr lang="tr-TR" dirty="0" err="1"/>
              <a:t>Well-Lighted</a:t>
            </a:r>
            <a:r>
              <a:rPr lang="tr-TR" dirty="0"/>
              <a:t> </a:t>
            </a:r>
            <a:r>
              <a:rPr lang="tr-TR" dirty="0" err="1"/>
              <a:t>Place</a:t>
            </a:r>
            <a:endParaRPr lang="en-US" dirty="0"/>
          </a:p>
        </p:txBody>
      </p:sp>
      <p:sp>
        <p:nvSpPr>
          <p:cNvPr id="3" name="İçerik Yer Tutucusu 2">
            <a:extLst>
              <a:ext uri="{FF2B5EF4-FFF2-40B4-BE49-F238E27FC236}">
                <a16:creationId xmlns:a16="http://schemas.microsoft.com/office/drawing/2014/main" id="{1112A05D-7C86-5993-8D00-BE3AB3BF3424}"/>
              </a:ext>
            </a:extLst>
          </p:cNvPr>
          <p:cNvSpPr>
            <a:spLocks noGrp="1"/>
          </p:cNvSpPr>
          <p:nvPr>
            <p:ph idx="1"/>
          </p:nvPr>
        </p:nvSpPr>
        <p:spPr/>
        <p:txBody>
          <a:bodyPr>
            <a:normAutofit fontScale="92500" lnSpcReduction="10000"/>
          </a:bodyPr>
          <a:lstStyle/>
          <a:p>
            <a:r>
              <a:rPr lang="en-US" dirty="0"/>
              <a:t>The motif of a clean and well-illuminated setting serves as a prominent thematic element throughout the narrative, </a:t>
            </a:r>
            <a:r>
              <a:rPr lang="en-US" dirty="0" err="1"/>
              <a:t>symbolising</a:t>
            </a:r>
            <a:r>
              <a:rPr lang="en-US" dirty="0"/>
              <a:t> structure and illumination in contrast to the disorder and </a:t>
            </a:r>
            <a:r>
              <a:rPr lang="tr-TR" dirty="0" err="1"/>
              <a:t>chaos</a:t>
            </a:r>
            <a:r>
              <a:rPr lang="en-US" dirty="0"/>
              <a:t> of darkness. This phenomenon is exemplified by the portrayal of the elderly gentleman, beginning the narrative in a state of illumination and thereafter going through into darkness while maintaining a sense of grace and self-respect.</a:t>
            </a:r>
          </a:p>
          <a:p>
            <a:endParaRPr lang="tr-TR" dirty="0"/>
          </a:p>
          <a:p>
            <a:r>
              <a:rPr lang="en-US" dirty="0"/>
              <a:t>The conflict depicted in A Clean, Well-Lighted Place originates from the inherent transitory nature of such a location, which is perpetually in flux and susceptible to being misplaced. Despite possessing such a location, many desire to return to it and maintain it for ever, a challenge that is unachievable.</a:t>
            </a:r>
          </a:p>
        </p:txBody>
      </p:sp>
    </p:spTree>
    <p:extLst>
      <p:ext uri="{BB962C8B-B14F-4D97-AF65-F5344CB8AC3E}">
        <p14:creationId xmlns:p14="http://schemas.microsoft.com/office/powerpoint/2010/main" val="2775909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0FC203-0C4D-674F-4E6B-BA10D2851CD0}"/>
              </a:ext>
            </a:extLst>
          </p:cNvPr>
          <p:cNvSpPr>
            <a:spLocks noGrp="1"/>
          </p:cNvSpPr>
          <p:nvPr>
            <p:ph type="title"/>
          </p:nvPr>
        </p:nvSpPr>
        <p:spPr/>
        <p:txBody>
          <a:bodyPr/>
          <a:lstStyle/>
          <a:p>
            <a:r>
              <a:rPr lang="tr-TR" dirty="0" err="1"/>
              <a:t>Summary</a:t>
            </a:r>
            <a:r>
              <a:rPr lang="tr-TR" dirty="0"/>
              <a:t> </a:t>
            </a:r>
            <a:endParaRPr lang="en-US" dirty="0"/>
          </a:p>
        </p:txBody>
      </p:sp>
      <p:sp>
        <p:nvSpPr>
          <p:cNvPr id="3" name="İçerik Yer Tutucusu 2">
            <a:extLst>
              <a:ext uri="{FF2B5EF4-FFF2-40B4-BE49-F238E27FC236}">
                <a16:creationId xmlns:a16="http://schemas.microsoft.com/office/drawing/2014/main" id="{94389C73-F502-4C4D-3A32-7F44CF532642}"/>
              </a:ext>
            </a:extLst>
          </p:cNvPr>
          <p:cNvSpPr>
            <a:spLocks noGrp="1"/>
          </p:cNvSpPr>
          <p:nvPr>
            <p:ph idx="1"/>
          </p:nvPr>
        </p:nvSpPr>
        <p:spPr/>
        <p:txBody>
          <a:bodyPr>
            <a:normAutofit fontScale="70000" lnSpcReduction="20000"/>
          </a:bodyPr>
          <a:lstStyle/>
          <a:p>
            <a:r>
              <a:rPr lang="en-US" dirty="0"/>
              <a:t>An old man drinks brandy in a Spanish café very late at night or very early in the morning. A young waiter is mad and wants the old man to leave so that he and an older waiter can close the cafe and go home. He makes fun of the old deaf man and doesn't care at all about how the older waiter feels when he says, "An old man is a nasty thing." On the other hand, the older waitress knows that the old man who is drinking brandy after brandy is not mean; he is just lonely. That's definitely why the old man tried to hang himself the previous week.</a:t>
            </a:r>
          </a:p>
          <a:p>
            <a:endParaRPr lang="en-US" dirty="0"/>
          </a:p>
          <a:p>
            <a:r>
              <a:rPr lang="en-US" dirty="0"/>
              <a:t>People who work at the cafe close it when the old man goes. The younger waiter goes home, and the older waiter walks to an all-night cafe. He orders a cup of nada from the waiter while thinking about how much he feels like the old man's life is empty, which is something he himself feels. Just a cup of nothing. The person who takes the order thinks the old waiter is just another crazy old man, so he brings the old man coffee.</a:t>
            </a:r>
          </a:p>
          <a:p>
            <a:endParaRPr lang="en-US" dirty="0"/>
          </a:p>
          <a:p>
            <a:r>
              <a:rPr lang="en-US" dirty="0"/>
              <a:t>As soon as the older worker finishes his coffee, he starts walking home. It will be hours before I fall asleep. He has to be brave to deal with the darkness and nothingness of the night until then.</a:t>
            </a:r>
          </a:p>
        </p:txBody>
      </p:sp>
    </p:spTree>
    <p:extLst>
      <p:ext uri="{BB962C8B-B14F-4D97-AF65-F5344CB8AC3E}">
        <p14:creationId xmlns:p14="http://schemas.microsoft.com/office/powerpoint/2010/main" val="528120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2BCD31-1790-530C-183E-2C29084F646A}"/>
              </a:ext>
            </a:extLst>
          </p:cNvPr>
          <p:cNvSpPr>
            <a:spLocks noGrp="1"/>
          </p:cNvSpPr>
          <p:nvPr>
            <p:ph type="title"/>
          </p:nvPr>
        </p:nvSpPr>
        <p:spPr/>
        <p:txBody>
          <a:bodyPr/>
          <a:lstStyle/>
          <a:p>
            <a:r>
              <a:rPr lang="tr-TR" dirty="0"/>
              <a:t>Analysis</a:t>
            </a:r>
            <a:endParaRPr lang="en-US" dirty="0"/>
          </a:p>
        </p:txBody>
      </p:sp>
      <p:sp>
        <p:nvSpPr>
          <p:cNvPr id="3" name="İçerik Yer Tutucusu 2">
            <a:extLst>
              <a:ext uri="{FF2B5EF4-FFF2-40B4-BE49-F238E27FC236}">
                <a16:creationId xmlns:a16="http://schemas.microsoft.com/office/drawing/2014/main" id="{CFAD7F97-9A53-8016-1E60-BE9881D883E2}"/>
              </a:ext>
            </a:extLst>
          </p:cNvPr>
          <p:cNvSpPr>
            <a:spLocks noGrp="1"/>
          </p:cNvSpPr>
          <p:nvPr>
            <p:ph idx="1"/>
          </p:nvPr>
        </p:nvSpPr>
        <p:spPr/>
        <p:txBody>
          <a:bodyPr>
            <a:normAutofit lnSpcReduction="10000"/>
          </a:bodyPr>
          <a:lstStyle/>
          <a:p>
            <a:r>
              <a:rPr lang="en-US" dirty="0"/>
              <a:t>What does this story revolve around? Absolutely nothing. What do these people stand for? Absolutely nothing. What's going on? There's nothing. Hemingway actually lets us focus on the message of the story, which is: what could happen in a world where there is nothing? In the same way, the fact that no person has a name or a personality shows how empty this world is.</a:t>
            </a:r>
          </a:p>
          <a:p>
            <a:r>
              <a:rPr lang="en-US" dirty="0"/>
              <a:t>What does this story's main idea mean? </a:t>
            </a:r>
            <a:r>
              <a:rPr lang="en-US" dirty="0" err="1"/>
              <a:t>Nothin</a:t>
            </a:r>
            <a:r>
              <a:rPr lang="en-US" dirty="0"/>
              <a:t>', or nothingness. That's exactly what the story is about: nothing and what we do to fight it. How is someone who has given up all old values and is now fully alone supposed to face a world that has no meaning? Just wondering how that person can stay away from the darkness of nada, or nothingness.</a:t>
            </a:r>
          </a:p>
        </p:txBody>
      </p:sp>
    </p:spTree>
    <p:extLst>
      <p:ext uri="{BB962C8B-B14F-4D97-AF65-F5344CB8AC3E}">
        <p14:creationId xmlns:p14="http://schemas.microsoft.com/office/powerpoint/2010/main" val="1873495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815987-4D89-3606-8DFF-B9043EDFFFB6}"/>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09E8C2B3-760C-D7F7-B58A-3AA1999E88D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6427501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2475</Words>
  <Application>Microsoft Office PowerPoint</Application>
  <PresentationFormat>Geniş ekran</PresentationFormat>
  <Paragraphs>69</Paragraphs>
  <Slides>24</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24</vt:i4>
      </vt:variant>
    </vt:vector>
  </HeadingPairs>
  <TitlesOfParts>
    <vt:vector size="31" baseType="lpstr">
      <vt:lpstr>Arial</vt:lpstr>
      <vt:lpstr>Calibri</vt:lpstr>
      <vt:lpstr>Calibri Light</vt:lpstr>
      <vt:lpstr>latoregular</vt:lpstr>
      <vt:lpstr>TimesNewRomanPS-ItalicMT</vt:lpstr>
      <vt:lpstr>TimesNewRomanPSMT</vt:lpstr>
      <vt:lpstr>Office Teması</vt:lpstr>
      <vt:lpstr>Lost Generation Writer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 Clean Well-Lighted Place</vt:lpstr>
      <vt:lpstr>A Clean Well-Lighted Place</vt:lpstr>
      <vt:lpstr>A Clean Well-Lighted Place</vt:lpstr>
      <vt:lpstr>Summary </vt:lpstr>
      <vt:lpstr>Analysis</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Lost Generation Writer</dc:title>
  <dc:creator>Zeliha IŞIK</dc:creator>
  <cp:lastModifiedBy>Zeliha IŞIK</cp:lastModifiedBy>
  <cp:revision>2</cp:revision>
  <dcterms:created xsi:type="dcterms:W3CDTF">2023-11-11T17:12:34Z</dcterms:created>
  <dcterms:modified xsi:type="dcterms:W3CDTF">2023-11-12T04:41:51Z</dcterms:modified>
</cp:coreProperties>
</file>